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4"/>
  </p:sldMasterIdLst>
  <p:notesMasterIdLst>
    <p:notesMasterId r:id="rId16"/>
  </p:notesMasterIdLst>
  <p:sldIdLst>
    <p:sldId id="4746" r:id="rId5"/>
    <p:sldId id="4749" r:id="rId6"/>
    <p:sldId id="4747" r:id="rId7"/>
    <p:sldId id="4689" r:id="rId8"/>
    <p:sldId id="4738" r:id="rId9"/>
    <p:sldId id="266" r:id="rId10"/>
    <p:sldId id="4739" r:id="rId11"/>
    <p:sldId id="4740" r:id="rId12"/>
    <p:sldId id="4741" r:id="rId13"/>
    <p:sldId id="4742" r:id="rId14"/>
    <p:sldId id="4743" r:id="rId15"/>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3BD0D58-FD5E-19C6-B39B-7A1BD3A92AA6}" name="Megan Denny" initials="MD" userId="S::Megan.Denny@WestNorthants.gov.uk::dc0dac79-fc3e-446c-b7eb-d8ed04c960d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ie McCormack" initials="MM" lastIdx="3" clrIdx="0">
    <p:extLst>
      <p:ext uri="{19B8F6BF-5375-455C-9EA6-DF929625EA0E}">
        <p15:presenceInfo xmlns:p15="http://schemas.microsoft.com/office/powerpoint/2012/main" userId="Marie McCormack" providerId="None"/>
      </p:ext>
    </p:extLst>
  </p:cmAuthor>
  <p:cmAuthor id="2" name="Ashleigh Johns" initials="AJ" lastIdx="1" clrIdx="1">
    <p:extLst>
      <p:ext uri="{19B8F6BF-5375-455C-9EA6-DF929625EA0E}">
        <p15:presenceInfo xmlns:p15="http://schemas.microsoft.com/office/powerpoint/2012/main" userId="S-1-5-21-2507602877-3174743506-1893254956-13167" providerId="AD"/>
      </p:ext>
    </p:extLst>
  </p:cmAuthor>
  <p:cmAuthor id="3" name="Becky Hutson" initials="BH" lastIdx="1" clrIdx="2">
    <p:extLst>
      <p:ext uri="{19B8F6BF-5375-455C-9EA6-DF929625EA0E}">
        <p15:presenceInfo xmlns:p15="http://schemas.microsoft.com/office/powerpoint/2012/main" userId="Becky Hutson" providerId="None"/>
      </p:ext>
    </p:extLst>
  </p:cmAuthor>
  <p:cmAuthor id="4" name="Kirsty Parsons" initials="KP" lastIdx="2" clrIdx="3">
    <p:extLst>
      <p:ext uri="{19B8F6BF-5375-455C-9EA6-DF929625EA0E}">
        <p15:presenceInfo xmlns:p15="http://schemas.microsoft.com/office/powerpoint/2012/main" userId="S-1-5-21-681349041-2113462961-2323054184-868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ED7D31"/>
    <a:srgbClr val="9CC86E"/>
    <a:srgbClr val="E5E8EE"/>
    <a:srgbClr val="4472C4"/>
    <a:srgbClr val="FFD966"/>
    <a:srgbClr val="2372AA"/>
    <a:srgbClr val="000000"/>
    <a:srgbClr val="31AAD6"/>
    <a:srgbClr val="9D19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5DA909-11BA-4AD2-885E-40602CF71A52}" v="49" dt="2024-06-05T10:53:23.2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777" autoAdjust="0"/>
    <p:restoredTop sz="93792" autoAdjust="0"/>
  </p:normalViewPr>
  <p:slideViewPr>
    <p:cSldViewPr snapToGrid="0" snapToObjects="1">
      <p:cViewPr varScale="1">
        <p:scale>
          <a:sx n="101" d="100"/>
          <a:sy n="101" d="100"/>
        </p:scale>
        <p:origin x="108" y="126"/>
      </p:cViewPr>
      <p:guideLst/>
    </p:cSldViewPr>
  </p:slideViewPr>
  <p:outlineViewPr>
    <p:cViewPr>
      <p:scale>
        <a:sx n="33" d="100"/>
        <a:sy n="33" d="100"/>
      </p:scale>
      <p:origin x="0" y="-15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on Grantham" userId="6cca78e7-27cc-473f-aafb-33e671df7a5f" providerId="ADAL" clId="{285DA909-11BA-4AD2-885E-40602CF71A52}"/>
    <pc:docChg chg="undo redo custSel addSld delSld modSld sldOrd modNotesMaster">
      <pc:chgData name="Alison Grantham" userId="6cca78e7-27cc-473f-aafb-33e671df7a5f" providerId="ADAL" clId="{285DA909-11BA-4AD2-885E-40602CF71A52}" dt="2024-06-13T15:15:04.895" v="1607" actId="20577"/>
      <pc:docMkLst>
        <pc:docMk/>
      </pc:docMkLst>
      <pc:sldChg chg="modSp mod">
        <pc:chgData name="Alison Grantham" userId="6cca78e7-27cc-473f-aafb-33e671df7a5f" providerId="ADAL" clId="{285DA909-11BA-4AD2-885E-40602CF71A52}" dt="2024-06-05T09:57:14.010" v="1295" actId="20577"/>
        <pc:sldMkLst>
          <pc:docMk/>
          <pc:sldMk cId="3568199425" sldId="266"/>
        </pc:sldMkLst>
        <pc:spChg chg="mod">
          <ac:chgData name="Alison Grantham" userId="6cca78e7-27cc-473f-aafb-33e671df7a5f" providerId="ADAL" clId="{285DA909-11BA-4AD2-885E-40602CF71A52}" dt="2024-06-04T16:09:48.105" v="535" actId="20577"/>
          <ac:spMkLst>
            <pc:docMk/>
            <pc:sldMk cId="3568199425" sldId="266"/>
            <ac:spMk id="9" creationId="{186F4C1E-4980-4053-962B-736D32235737}"/>
          </ac:spMkLst>
        </pc:spChg>
        <pc:spChg chg="mod">
          <ac:chgData name="Alison Grantham" userId="6cca78e7-27cc-473f-aafb-33e671df7a5f" providerId="ADAL" clId="{285DA909-11BA-4AD2-885E-40602CF71A52}" dt="2024-06-05T09:57:14.010" v="1295" actId="20577"/>
          <ac:spMkLst>
            <pc:docMk/>
            <pc:sldMk cId="3568199425" sldId="266"/>
            <ac:spMk id="13" creationId="{7961E584-232A-8230-9D0D-50CC4BAB4BBE}"/>
          </ac:spMkLst>
        </pc:spChg>
        <pc:spChg chg="mod">
          <ac:chgData name="Alison Grantham" userId="6cca78e7-27cc-473f-aafb-33e671df7a5f" providerId="ADAL" clId="{285DA909-11BA-4AD2-885E-40602CF71A52}" dt="2024-06-04T16:10:48.651" v="542" actId="207"/>
          <ac:spMkLst>
            <pc:docMk/>
            <pc:sldMk cId="3568199425" sldId="266"/>
            <ac:spMk id="14" creationId="{F32755F6-B6A8-0FEA-7810-9BB203B9743B}"/>
          </ac:spMkLst>
        </pc:spChg>
        <pc:spChg chg="mod">
          <ac:chgData name="Alison Grantham" userId="6cca78e7-27cc-473f-aafb-33e671df7a5f" providerId="ADAL" clId="{285DA909-11BA-4AD2-885E-40602CF71A52}" dt="2024-06-04T16:10:53.380" v="543" actId="207"/>
          <ac:spMkLst>
            <pc:docMk/>
            <pc:sldMk cId="3568199425" sldId="266"/>
            <ac:spMk id="15" creationId="{4001B2CB-F44D-521D-59DC-94238002BD42}"/>
          </ac:spMkLst>
        </pc:spChg>
        <pc:spChg chg="mod">
          <ac:chgData name="Alison Grantham" userId="6cca78e7-27cc-473f-aafb-33e671df7a5f" providerId="ADAL" clId="{285DA909-11BA-4AD2-885E-40602CF71A52}" dt="2024-06-04T16:10:58.060" v="544" actId="207"/>
          <ac:spMkLst>
            <pc:docMk/>
            <pc:sldMk cId="3568199425" sldId="266"/>
            <ac:spMk id="16" creationId="{41697186-42FA-D617-22AA-D276809DB211}"/>
          </ac:spMkLst>
        </pc:spChg>
        <pc:spChg chg="mod">
          <ac:chgData name="Alison Grantham" userId="6cca78e7-27cc-473f-aafb-33e671df7a5f" providerId="ADAL" clId="{285DA909-11BA-4AD2-885E-40602CF71A52}" dt="2024-06-04T16:09:40.687" v="531" actId="207"/>
          <ac:spMkLst>
            <pc:docMk/>
            <pc:sldMk cId="3568199425" sldId="266"/>
            <ac:spMk id="19" creationId="{00000000-0000-0000-0000-000000000000}"/>
          </ac:spMkLst>
        </pc:spChg>
        <pc:picChg chg="mod">
          <ac:chgData name="Alison Grantham" userId="6cca78e7-27cc-473f-aafb-33e671df7a5f" providerId="ADAL" clId="{285DA909-11BA-4AD2-885E-40602CF71A52}" dt="2024-06-04T16:11:07.312" v="545" actId="1076"/>
          <ac:picMkLst>
            <pc:docMk/>
            <pc:sldMk cId="3568199425" sldId="266"/>
            <ac:picMk id="18" creationId="{2103EF1F-F7D2-C042-C89C-CC9DE3F4B076}"/>
          </ac:picMkLst>
        </pc:picChg>
      </pc:sldChg>
      <pc:sldChg chg="addSp delSp modSp mod">
        <pc:chgData name="Alison Grantham" userId="6cca78e7-27cc-473f-aafb-33e671df7a5f" providerId="ADAL" clId="{285DA909-11BA-4AD2-885E-40602CF71A52}" dt="2024-06-05T10:12:14.817" v="1374" actId="14100"/>
        <pc:sldMkLst>
          <pc:docMk/>
          <pc:sldMk cId="782246034" sldId="4689"/>
        </pc:sldMkLst>
        <pc:spChg chg="mod">
          <ac:chgData name="Alison Grantham" userId="6cca78e7-27cc-473f-aafb-33e671df7a5f" providerId="ADAL" clId="{285DA909-11BA-4AD2-885E-40602CF71A52}" dt="2024-06-05T10:11:53.960" v="1373" actId="1076"/>
          <ac:spMkLst>
            <pc:docMk/>
            <pc:sldMk cId="782246034" sldId="4689"/>
            <ac:spMk id="3" creationId="{16C8048C-3F41-F8C7-1019-EA766F0B0F05}"/>
          </ac:spMkLst>
        </pc:spChg>
        <pc:spChg chg="del mod">
          <ac:chgData name="Alison Grantham" userId="6cca78e7-27cc-473f-aafb-33e671df7a5f" providerId="ADAL" clId="{285DA909-11BA-4AD2-885E-40602CF71A52}" dt="2024-06-04T15:35:46.230" v="158"/>
          <ac:spMkLst>
            <pc:docMk/>
            <pc:sldMk cId="782246034" sldId="4689"/>
            <ac:spMk id="4" creationId="{BB7F55F5-1933-9B01-FC95-968FB52544CC}"/>
          </ac:spMkLst>
        </pc:spChg>
        <pc:spChg chg="mod">
          <ac:chgData name="Alison Grantham" userId="6cca78e7-27cc-473f-aafb-33e671df7a5f" providerId="ADAL" clId="{285DA909-11BA-4AD2-885E-40602CF71A52}" dt="2024-06-05T10:12:14.817" v="1374" actId="14100"/>
          <ac:spMkLst>
            <pc:docMk/>
            <pc:sldMk cId="782246034" sldId="4689"/>
            <ac:spMk id="6" creationId="{00000000-0000-0000-0000-000000000000}"/>
          </ac:spMkLst>
        </pc:spChg>
        <pc:spChg chg="del mod">
          <ac:chgData name="Alison Grantham" userId="6cca78e7-27cc-473f-aafb-33e671df7a5f" providerId="ADAL" clId="{285DA909-11BA-4AD2-885E-40602CF71A52}" dt="2024-06-04T15:54:41.694" v="296" actId="478"/>
          <ac:spMkLst>
            <pc:docMk/>
            <pc:sldMk cId="782246034" sldId="4689"/>
            <ac:spMk id="7" creationId="{DC5D0F18-50C6-0A16-319C-5F786A69810D}"/>
          </ac:spMkLst>
        </pc:spChg>
        <pc:spChg chg="mod">
          <ac:chgData name="Alison Grantham" userId="6cca78e7-27cc-473f-aafb-33e671df7a5f" providerId="ADAL" clId="{285DA909-11BA-4AD2-885E-40602CF71A52}" dt="2024-06-04T15:36:38.648" v="192" actId="20577"/>
          <ac:spMkLst>
            <pc:docMk/>
            <pc:sldMk cId="782246034" sldId="4689"/>
            <ac:spMk id="9" creationId="{186F4C1E-4980-4053-962B-736D32235737}"/>
          </ac:spMkLst>
        </pc:spChg>
        <pc:picChg chg="mod">
          <ac:chgData name="Alison Grantham" userId="6cca78e7-27cc-473f-aafb-33e671df7a5f" providerId="ADAL" clId="{285DA909-11BA-4AD2-885E-40602CF71A52}" dt="2024-06-04T15:38:19.216" v="204" actId="1076"/>
          <ac:picMkLst>
            <pc:docMk/>
            <pc:sldMk cId="782246034" sldId="4689"/>
            <ac:picMk id="2" creationId="{DE922A3B-08F8-805F-6C4E-CDD5E87751F4}"/>
          </ac:picMkLst>
        </pc:picChg>
        <pc:picChg chg="add mod">
          <ac:chgData name="Alison Grantham" userId="6cca78e7-27cc-473f-aafb-33e671df7a5f" providerId="ADAL" clId="{285DA909-11BA-4AD2-885E-40602CF71A52}" dt="2024-06-04T15:56:18.599" v="304" actId="14100"/>
          <ac:picMkLst>
            <pc:docMk/>
            <pc:sldMk cId="782246034" sldId="4689"/>
            <ac:picMk id="10" creationId="{AF69B2CC-1006-08C7-F415-4207A4E29B93}"/>
          </ac:picMkLst>
        </pc:picChg>
      </pc:sldChg>
      <pc:sldChg chg="addSp delSp modSp mod">
        <pc:chgData name="Alison Grantham" userId="6cca78e7-27cc-473f-aafb-33e671df7a5f" providerId="ADAL" clId="{285DA909-11BA-4AD2-885E-40602CF71A52}" dt="2024-06-05T10:16:51.770" v="1389" actId="20577"/>
        <pc:sldMkLst>
          <pc:docMk/>
          <pc:sldMk cId="1215928887" sldId="4738"/>
        </pc:sldMkLst>
        <pc:spChg chg="mod">
          <ac:chgData name="Alison Grantham" userId="6cca78e7-27cc-473f-aafb-33e671df7a5f" providerId="ADAL" clId="{285DA909-11BA-4AD2-885E-40602CF71A52}" dt="2024-06-05T10:16:51.770" v="1389" actId="20577"/>
          <ac:spMkLst>
            <pc:docMk/>
            <pc:sldMk cId="1215928887" sldId="4738"/>
            <ac:spMk id="4" creationId="{BB7F55F5-1933-9B01-FC95-968FB52544CC}"/>
          </ac:spMkLst>
        </pc:spChg>
        <pc:spChg chg="mod">
          <ac:chgData name="Alison Grantham" userId="6cca78e7-27cc-473f-aafb-33e671df7a5f" providerId="ADAL" clId="{285DA909-11BA-4AD2-885E-40602CF71A52}" dt="2024-06-04T16:01:01.365" v="432" actId="1076"/>
          <ac:spMkLst>
            <pc:docMk/>
            <pc:sldMk cId="1215928887" sldId="4738"/>
            <ac:spMk id="6" creationId="{00000000-0000-0000-0000-000000000000}"/>
          </ac:spMkLst>
        </pc:spChg>
        <pc:spChg chg="del">
          <ac:chgData name="Alison Grantham" userId="6cca78e7-27cc-473f-aafb-33e671df7a5f" providerId="ADAL" clId="{285DA909-11BA-4AD2-885E-40602CF71A52}" dt="2024-06-04T16:08:47.812" v="524" actId="478"/>
          <ac:spMkLst>
            <pc:docMk/>
            <pc:sldMk cId="1215928887" sldId="4738"/>
            <ac:spMk id="7" creationId="{DC5D0F18-50C6-0A16-319C-5F786A69810D}"/>
          </ac:spMkLst>
        </pc:spChg>
        <pc:spChg chg="mod">
          <ac:chgData name="Alison Grantham" userId="6cca78e7-27cc-473f-aafb-33e671df7a5f" providerId="ADAL" clId="{285DA909-11BA-4AD2-885E-40602CF71A52}" dt="2024-06-04T16:06:19.165" v="467" actId="20577"/>
          <ac:spMkLst>
            <pc:docMk/>
            <pc:sldMk cId="1215928887" sldId="4738"/>
            <ac:spMk id="9" creationId="{186F4C1E-4980-4053-962B-736D32235737}"/>
          </ac:spMkLst>
        </pc:spChg>
        <pc:picChg chg="add mod">
          <ac:chgData name="Alison Grantham" userId="6cca78e7-27cc-473f-aafb-33e671df7a5f" providerId="ADAL" clId="{285DA909-11BA-4AD2-885E-40602CF71A52}" dt="2024-06-04T15:52:41.548" v="269" actId="931"/>
          <ac:picMkLst>
            <pc:docMk/>
            <pc:sldMk cId="1215928887" sldId="4738"/>
            <ac:picMk id="3" creationId="{AB39176F-0B93-25C9-68C8-E8AF02740B63}"/>
          </ac:picMkLst>
        </pc:picChg>
        <pc:picChg chg="mod">
          <ac:chgData name="Alison Grantham" userId="6cca78e7-27cc-473f-aafb-33e671df7a5f" providerId="ADAL" clId="{285DA909-11BA-4AD2-885E-40602CF71A52}" dt="2024-06-04T16:07:30.947" v="511" actId="1076"/>
          <ac:picMkLst>
            <pc:docMk/>
            <pc:sldMk cId="1215928887" sldId="4738"/>
            <ac:picMk id="5" creationId="{13B059D8-75DA-BCFF-6113-9DE38ADB9B33}"/>
          </ac:picMkLst>
        </pc:picChg>
        <pc:picChg chg="add mod">
          <ac:chgData name="Alison Grantham" userId="6cca78e7-27cc-473f-aafb-33e671df7a5f" providerId="ADAL" clId="{285DA909-11BA-4AD2-885E-40602CF71A52}" dt="2024-06-04T16:09:19.639" v="530" actId="14100"/>
          <ac:picMkLst>
            <pc:docMk/>
            <pc:sldMk cId="1215928887" sldId="4738"/>
            <ac:picMk id="11" creationId="{3CA450A8-B09D-79E7-EA03-EF3B2BA6C399}"/>
          </ac:picMkLst>
        </pc:picChg>
      </pc:sldChg>
      <pc:sldChg chg="modSp mod">
        <pc:chgData name="Alison Grantham" userId="6cca78e7-27cc-473f-aafb-33e671df7a5f" providerId="ADAL" clId="{285DA909-11BA-4AD2-885E-40602CF71A52}" dt="2024-06-05T09:58:00.945" v="1297"/>
        <pc:sldMkLst>
          <pc:docMk/>
          <pc:sldMk cId="4070912786" sldId="4739"/>
        </pc:sldMkLst>
        <pc:spChg chg="mod">
          <ac:chgData name="Alison Grantham" userId="6cca78e7-27cc-473f-aafb-33e671df7a5f" providerId="ADAL" clId="{285DA909-11BA-4AD2-885E-40602CF71A52}" dt="2024-06-04T16:13:26.699" v="570" actId="313"/>
          <ac:spMkLst>
            <pc:docMk/>
            <pc:sldMk cId="4070912786" sldId="4739"/>
            <ac:spMk id="9" creationId="{186F4C1E-4980-4053-962B-736D32235737}"/>
          </ac:spMkLst>
        </pc:spChg>
        <pc:spChg chg="mod">
          <ac:chgData name="Alison Grantham" userId="6cca78e7-27cc-473f-aafb-33e671df7a5f" providerId="ADAL" clId="{285DA909-11BA-4AD2-885E-40602CF71A52}" dt="2024-06-04T16:11:20.039" v="546" actId="207"/>
          <ac:spMkLst>
            <pc:docMk/>
            <pc:sldMk cId="4070912786" sldId="4739"/>
            <ac:spMk id="19" creationId="{00000000-0000-0000-0000-000000000000}"/>
          </ac:spMkLst>
        </pc:spChg>
        <pc:picChg chg="mod">
          <ac:chgData name="Alison Grantham" userId="6cca78e7-27cc-473f-aafb-33e671df7a5f" providerId="ADAL" clId="{285DA909-11BA-4AD2-885E-40602CF71A52}" dt="2024-06-05T09:58:00.945" v="1297"/>
          <ac:picMkLst>
            <pc:docMk/>
            <pc:sldMk cId="4070912786" sldId="4739"/>
            <ac:picMk id="3" creationId="{3A3DA65C-C14B-C4BD-5D3D-0FD94C243D41}"/>
          </ac:picMkLst>
        </pc:picChg>
      </pc:sldChg>
      <pc:sldChg chg="addSp delSp modSp mod">
        <pc:chgData name="Alison Grantham" userId="6cca78e7-27cc-473f-aafb-33e671df7a5f" providerId="ADAL" clId="{285DA909-11BA-4AD2-885E-40602CF71A52}" dt="2024-06-05T10:44:24.394" v="1557" actId="14100"/>
        <pc:sldMkLst>
          <pc:docMk/>
          <pc:sldMk cId="509589938" sldId="4740"/>
        </pc:sldMkLst>
        <pc:spChg chg="mod">
          <ac:chgData name="Alison Grantham" userId="6cca78e7-27cc-473f-aafb-33e671df7a5f" providerId="ADAL" clId="{285DA909-11BA-4AD2-885E-40602CF71A52}" dt="2024-06-05T10:03:01.509" v="1330" actId="1076"/>
          <ac:spMkLst>
            <pc:docMk/>
            <pc:sldMk cId="509589938" sldId="4740"/>
            <ac:spMk id="2" creationId="{E30D8A62-5C80-5704-C519-5FDCA09C45AA}"/>
          </ac:spMkLst>
        </pc:spChg>
        <pc:spChg chg="del">
          <ac:chgData name="Alison Grantham" userId="6cca78e7-27cc-473f-aafb-33e671df7a5f" providerId="ADAL" clId="{285DA909-11BA-4AD2-885E-40602CF71A52}" dt="2024-06-04T16:23:35.628" v="719" actId="478"/>
          <ac:spMkLst>
            <pc:docMk/>
            <pc:sldMk cId="509589938" sldId="4740"/>
            <ac:spMk id="6" creationId="{00000000-0000-0000-0000-000000000000}"/>
          </ac:spMkLst>
        </pc:spChg>
        <pc:spChg chg="add del mod">
          <ac:chgData name="Alison Grantham" userId="6cca78e7-27cc-473f-aafb-33e671df7a5f" providerId="ADAL" clId="{285DA909-11BA-4AD2-885E-40602CF71A52}" dt="2024-06-05T10:03:30.134" v="1333" actId="478"/>
          <ac:spMkLst>
            <pc:docMk/>
            <pc:sldMk cId="509589938" sldId="4740"/>
            <ac:spMk id="6" creationId="{657E8A8D-E991-2832-A2FA-DB8C2965FA4F}"/>
          </ac:spMkLst>
        </pc:spChg>
        <pc:spChg chg="add mod">
          <ac:chgData name="Alison Grantham" userId="6cca78e7-27cc-473f-aafb-33e671df7a5f" providerId="ADAL" clId="{285DA909-11BA-4AD2-885E-40602CF71A52}" dt="2024-06-05T10:37:16.993" v="1533" actId="1076"/>
          <ac:spMkLst>
            <pc:docMk/>
            <pc:sldMk cId="509589938" sldId="4740"/>
            <ac:spMk id="7" creationId="{3E7C6399-4496-3E51-253A-00A9AC992FF6}"/>
          </ac:spMkLst>
        </pc:spChg>
        <pc:graphicFrameChg chg="mod modGraphic">
          <ac:chgData name="Alison Grantham" userId="6cca78e7-27cc-473f-aafb-33e671df7a5f" providerId="ADAL" clId="{285DA909-11BA-4AD2-885E-40602CF71A52}" dt="2024-06-05T10:44:24.394" v="1557" actId="14100"/>
          <ac:graphicFrameMkLst>
            <pc:docMk/>
            <pc:sldMk cId="509589938" sldId="4740"/>
            <ac:graphicFrameMk id="3" creationId="{5E41D5B9-41B2-9C8F-D18C-1ED3928A8A50}"/>
          </ac:graphicFrameMkLst>
        </pc:graphicFrameChg>
        <pc:picChg chg="add del mod">
          <ac:chgData name="Alison Grantham" userId="6cca78e7-27cc-473f-aafb-33e671df7a5f" providerId="ADAL" clId="{285DA909-11BA-4AD2-885E-40602CF71A52}" dt="2024-06-05T10:00:27.041" v="1300" actId="478"/>
          <ac:picMkLst>
            <pc:docMk/>
            <pc:sldMk cId="509589938" sldId="4740"/>
            <ac:picMk id="4" creationId="{081DAB88-7D99-0A44-4736-6DD9250C876D}"/>
          </ac:picMkLst>
        </pc:picChg>
        <pc:picChg chg="add del mod ord">
          <ac:chgData name="Alison Grantham" userId="6cca78e7-27cc-473f-aafb-33e671df7a5f" providerId="ADAL" clId="{285DA909-11BA-4AD2-885E-40602CF71A52}" dt="2024-06-05T10:03:05.600" v="1331" actId="1076"/>
          <ac:picMkLst>
            <pc:docMk/>
            <pc:sldMk cId="509589938" sldId="4740"/>
            <ac:picMk id="5" creationId="{13B059D8-75DA-BCFF-6113-9DE38ADB9B33}"/>
          </ac:picMkLst>
        </pc:picChg>
      </pc:sldChg>
      <pc:sldChg chg="addSp delSp modSp mod">
        <pc:chgData name="Alison Grantham" userId="6cca78e7-27cc-473f-aafb-33e671df7a5f" providerId="ADAL" clId="{285DA909-11BA-4AD2-885E-40602CF71A52}" dt="2024-06-05T10:53:37.848" v="1605" actId="1076"/>
        <pc:sldMkLst>
          <pc:docMk/>
          <pc:sldMk cId="1753193147" sldId="4741"/>
        </pc:sldMkLst>
        <pc:spChg chg="mod">
          <ac:chgData name="Alison Grantham" userId="6cca78e7-27cc-473f-aafb-33e671df7a5f" providerId="ADAL" clId="{285DA909-11BA-4AD2-885E-40602CF71A52}" dt="2024-06-05T10:02:46.798" v="1328"/>
          <ac:spMkLst>
            <pc:docMk/>
            <pc:sldMk cId="1753193147" sldId="4741"/>
            <ac:spMk id="2" creationId="{E30D8A62-5C80-5704-C519-5FDCA09C45AA}"/>
          </ac:spMkLst>
        </pc:spChg>
        <pc:spChg chg="del">
          <ac:chgData name="Alison Grantham" userId="6cca78e7-27cc-473f-aafb-33e671df7a5f" providerId="ADAL" clId="{285DA909-11BA-4AD2-885E-40602CF71A52}" dt="2024-06-04T16:23:13.916" v="716" actId="478"/>
          <ac:spMkLst>
            <pc:docMk/>
            <pc:sldMk cId="1753193147" sldId="4741"/>
            <ac:spMk id="6" creationId="{00000000-0000-0000-0000-000000000000}"/>
          </ac:spMkLst>
        </pc:spChg>
        <pc:spChg chg="add del mod">
          <ac:chgData name="Alison Grantham" userId="6cca78e7-27cc-473f-aafb-33e671df7a5f" providerId="ADAL" clId="{285DA909-11BA-4AD2-885E-40602CF71A52}" dt="2024-06-05T10:53:22.148" v="1599" actId="478"/>
          <ac:spMkLst>
            <pc:docMk/>
            <pc:sldMk cId="1753193147" sldId="4741"/>
            <ac:spMk id="6" creationId="{48C4E119-466E-FE64-9EAA-041335E3CA1C}"/>
          </ac:spMkLst>
        </pc:spChg>
        <pc:spChg chg="add mod">
          <ac:chgData name="Alison Grantham" userId="6cca78e7-27cc-473f-aafb-33e671df7a5f" providerId="ADAL" clId="{285DA909-11BA-4AD2-885E-40602CF71A52}" dt="2024-06-05T10:53:37.848" v="1605" actId="1076"/>
          <ac:spMkLst>
            <pc:docMk/>
            <pc:sldMk cId="1753193147" sldId="4741"/>
            <ac:spMk id="7" creationId="{AFCD2190-DF30-8761-DA0D-BDDAB7DC3E46}"/>
          </ac:spMkLst>
        </pc:spChg>
        <pc:graphicFrameChg chg="mod modGraphic">
          <ac:chgData name="Alison Grantham" userId="6cca78e7-27cc-473f-aafb-33e671df7a5f" providerId="ADAL" clId="{285DA909-11BA-4AD2-885E-40602CF71A52}" dt="2024-06-05T10:52:38.468" v="1590" actId="14100"/>
          <ac:graphicFrameMkLst>
            <pc:docMk/>
            <pc:sldMk cId="1753193147" sldId="4741"/>
            <ac:graphicFrameMk id="3" creationId="{5E41D5B9-41B2-9C8F-D18C-1ED3928A8A50}"/>
          </ac:graphicFrameMkLst>
        </pc:graphicFrameChg>
        <pc:picChg chg="add del mod">
          <ac:chgData name="Alison Grantham" userId="6cca78e7-27cc-473f-aafb-33e671df7a5f" providerId="ADAL" clId="{285DA909-11BA-4AD2-885E-40602CF71A52}" dt="2024-06-05T10:01:56.982" v="1317" actId="478"/>
          <ac:picMkLst>
            <pc:docMk/>
            <pc:sldMk cId="1753193147" sldId="4741"/>
            <ac:picMk id="4" creationId="{704174AE-7D6C-ED57-AEC3-4C964BFAC094}"/>
          </ac:picMkLst>
        </pc:picChg>
        <pc:picChg chg="add mod">
          <ac:chgData name="Alison Grantham" userId="6cca78e7-27cc-473f-aafb-33e671df7a5f" providerId="ADAL" clId="{285DA909-11BA-4AD2-885E-40602CF71A52}" dt="2024-06-05T10:03:38.308" v="1334" actId="1076"/>
          <ac:picMkLst>
            <pc:docMk/>
            <pc:sldMk cId="1753193147" sldId="4741"/>
            <ac:picMk id="5" creationId="{B4D3E556-41F2-D1D9-3EB6-B0E517C06F80}"/>
          </ac:picMkLst>
        </pc:picChg>
      </pc:sldChg>
      <pc:sldChg chg="addSp delSp modSp mod ord">
        <pc:chgData name="Alison Grantham" userId="6cca78e7-27cc-473f-aafb-33e671df7a5f" providerId="ADAL" clId="{285DA909-11BA-4AD2-885E-40602CF71A52}" dt="2024-06-05T10:53:07.145" v="1598"/>
        <pc:sldMkLst>
          <pc:docMk/>
          <pc:sldMk cId="2425318243" sldId="4742"/>
        </pc:sldMkLst>
        <pc:spChg chg="mod">
          <ac:chgData name="Alison Grantham" userId="6cca78e7-27cc-473f-aafb-33e671df7a5f" providerId="ADAL" clId="{285DA909-11BA-4AD2-885E-40602CF71A52}" dt="2024-06-05T10:02:43.768" v="1327"/>
          <ac:spMkLst>
            <pc:docMk/>
            <pc:sldMk cId="2425318243" sldId="4742"/>
            <ac:spMk id="2" creationId="{E30D8A62-5C80-5704-C519-5FDCA09C45AA}"/>
          </ac:spMkLst>
        </pc:spChg>
        <pc:spChg chg="del mod">
          <ac:chgData name="Alison Grantham" userId="6cca78e7-27cc-473f-aafb-33e671df7a5f" providerId="ADAL" clId="{285DA909-11BA-4AD2-885E-40602CF71A52}" dt="2024-06-05T09:19:49.760" v="1043" actId="478"/>
          <ac:spMkLst>
            <pc:docMk/>
            <pc:sldMk cId="2425318243" sldId="4742"/>
            <ac:spMk id="6" creationId="{00000000-0000-0000-0000-000000000000}"/>
          </ac:spMkLst>
        </pc:spChg>
        <pc:spChg chg="add mod">
          <ac:chgData name="Alison Grantham" userId="6cca78e7-27cc-473f-aafb-33e671df7a5f" providerId="ADAL" clId="{285DA909-11BA-4AD2-885E-40602CF71A52}" dt="2024-06-05T10:53:07.145" v="1598"/>
          <ac:spMkLst>
            <pc:docMk/>
            <pc:sldMk cId="2425318243" sldId="4742"/>
            <ac:spMk id="7" creationId="{D0EAE1CA-5A1B-4C90-79B3-83B32E74A1AE}"/>
          </ac:spMkLst>
        </pc:spChg>
        <pc:graphicFrameChg chg="mod modGraphic">
          <ac:chgData name="Alison Grantham" userId="6cca78e7-27cc-473f-aafb-33e671df7a5f" providerId="ADAL" clId="{285DA909-11BA-4AD2-885E-40602CF71A52}" dt="2024-06-05T10:52:30.972" v="1584" actId="20577"/>
          <ac:graphicFrameMkLst>
            <pc:docMk/>
            <pc:sldMk cId="2425318243" sldId="4742"/>
            <ac:graphicFrameMk id="3" creationId="{5E41D5B9-41B2-9C8F-D18C-1ED3928A8A50}"/>
          </ac:graphicFrameMkLst>
        </pc:graphicFrameChg>
        <pc:picChg chg="add del mod">
          <ac:chgData name="Alison Grantham" userId="6cca78e7-27cc-473f-aafb-33e671df7a5f" providerId="ADAL" clId="{285DA909-11BA-4AD2-885E-40602CF71A52}" dt="2024-06-05T10:38:02.481" v="1538" actId="478"/>
          <ac:picMkLst>
            <pc:docMk/>
            <pc:sldMk cId="2425318243" sldId="4742"/>
            <ac:picMk id="4" creationId="{7CCA7E57-3EB9-2F3B-2A9D-AC232A7A3012}"/>
          </ac:picMkLst>
        </pc:picChg>
        <pc:picChg chg="add mod">
          <ac:chgData name="Alison Grantham" userId="6cca78e7-27cc-473f-aafb-33e671df7a5f" providerId="ADAL" clId="{285DA909-11BA-4AD2-885E-40602CF71A52}" dt="2024-06-05T10:04:31.346" v="1335" actId="1076"/>
          <ac:picMkLst>
            <pc:docMk/>
            <pc:sldMk cId="2425318243" sldId="4742"/>
            <ac:picMk id="5" creationId="{5DB7882A-678B-4BDA-16BB-2466F5152401}"/>
          </ac:picMkLst>
        </pc:picChg>
      </pc:sldChg>
      <pc:sldChg chg="addSp delSp modSp mod ord">
        <pc:chgData name="Alison Grantham" userId="6cca78e7-27cc-473f-aafb-33e671df7a5f" providerId="ADAL" clId="{285DA909-11BA-4AD2-885E-40602CF71A52}" dt="2024-06-05T10:38:59.671" v="1549" actId="1076"/>
        <pc:sldMkLst>
          <pc:docMk/>
          <pc:sldMk cId="1065690828" sldId="4743"/>
        </pc:sldMkLst>
        <pc:spChg chg="mod">
          <ac:chgData name="Alison Grantham" userId="6cca78e7-27cc-473f-aafb-33e671df7a5f" providerId="ADAL" clId="{285DA909-11BA-4AD2-885E-40602CF71A52}" dt="2024-06-05T10:04:44.021" v="1337" actId="14100"/>
          <ac:spMkLst>
            <pc:docMk/>
            <pc:sldMk cId="1065690828" sldId="4743"/>
            <ac:spMk id="2" creationId="{E30D8A62-5C80-5704-C519-5FDCA09C45AA}"/>
          </ac:spMkLst>
        </pc:spChg>
        <pc:spChg chg="del">
          <ac:chgData name="Alison Grantham" userId="6cca78e7-27cc-473f-aafb-33e671df7a5f" providerId="ADAL" clId="{285DA909-11BA-4AD2-885E-40602CF71A52}" dt="2024-06-05T09:50:52.343" v="1253" actId="478"/>
          <ac:spMkLst>
            <pc:docMk/>
            <pc:sldMk cId="1065690828" sldId="4743"/>
            <ac:spMk id="6" creationId="{00000000-0000-0000-0000-000000000000}"/>
          </ac:spMkLst>
        </pc:spChg>
        <pc:spChg chg="add mod">
          <ac:chgData name="Alison Grantham" userId="6cca78e7-27cc-473f-aafb-33e671df7a5f" providerId="ADAL" clId="{285DA909-11BA-4AD2-885E-40602CF71A52}" dt="2024-06-05T10:38:59.671" v="1549" actId="1076"/>
          <ac:spMkLst>
            <pc:docMk/>
            <pc:sldMk cId="1065690828" sldId="4743"/>
            <ac:spMk id="7" creationId="{2000CCF1-146E-2C48-4953-7361D3D7547D}"/>
          </ac:spMkLst>
        </pc:spChg>
        <pc:graphicFrameChg chg="modGraphic">
          <ac:chgData name="Alison Grantham" userId="6cca78e7-27cc-473f-aafb-33e671df7a5f" providerId="ADAL" clId="{285DA909-11BA-4AD2-885E-40602CF71A52}" dt="2024-06-05T10:24:55.431" v="1419" actId="207"/>
          <ac:graphicFrameMkLst>
            <pc:docMk/>
            <pc:sldMk cId="1065690828" sldId="4743"/>
            <ac:graphicFrameMk id="3" creationId="{5E41D5B9-41B2-9C8F-D18C-1ED3928A8A50}"/>
          </ac:graphicFrameMkLst>
        </pc:graphicFrameChg>
        <pc:picChg chg="add del mod">
          <ac:chgData name="Alison Grantham" userId="6cca78e7-27cc-473f-aafb-33e671df7a5f" providerId="ADAL" clId="{285DA909-11BA-4AD2-885E-40602CF71A52}" dt="2024-06-05T10:38:45.472" v="1546" actId="478"/>
          <ac:picMkLst>
            <pc:docMk/>
            <pc:sldMk cId="1065690828" sldId="4743"/>
            <ac:picMk id="4" creationId="{26ECE08E-58A1-04E5-366A-B3806CC2A118}"/>
          </ac:picMkLst>
        </pc:picChg>
        <pc:picChg chg="add mod">
          <ac:chgData name="Alison Grantham" userId="6cca78e7-27cc-473f-aafb-33e671df7a5f" providerId="ADAL" clId="{285DA909-11BA-4AD2-885E-40602CF71A52}" dt="2024-06-05T10:04:48.054" v="1338" actId="1076"/>
          <ac:picMkLst>
            <pc:docMk/>
            <pc:sldMk cId="1065690828" sldId="4743"/>
            <ac:picMk id="5" creationId="{A9C3097D-4BD8-0210-47D4-CA8D1C98B90D}"/>
          </ac:picMkLst>
        </pc:picChg>
      </pc:sldChg>
      <pc:sldChg chg="del">
        <pc:chgData name="Alison Grantham" userId="6cca78e7-27cc-473f-aafb-33e671df7a5f" providerId="ADAL" clId="{285DA909-11BA-4AD2-885E-40602CF71A52}" dt="2024-06-04T15:30:19.072" v="131" actId="2696"/>
        <pc:sldMkLst>
          <pc:docMk/>
          <pc:sldMk cId="3696816675" sldId="4744"/>
        </pc:sldMkLst>
      </pc:sldChg>
      <pc:sldChg chg="addSp delSp modSp del mod">
        <pc:chgData name="Alison Grantham" userId="6cca78e7-27cc-473f-aafb-33e671df7a5f" providerId="ADAL" clId="{285DA909-11BA-4AD2-885E-40602CF71A52}" dt="2024-06-04T15:34:29.874" v="150" actId="2696"/>
        <pc:sldMkLst>
          <pc:docMk/>
          <pc:sldMk cId="3196926744" sldId="4745"/>
        </pc:sldMkLst>
        <pc:spChg chg="del mod">
          <ac:chgData name="Alison Grantham" userId="6cca78e7-27cc-473f-aafb-33e671df7a5f" providerId="ADAL" clId="{285DA909-11BA-4AD2-885E-40602CF71A52}" dt="2024-06-04T15:31:39.697" v="136"/>
          <ac:spMkLst>
            <pc:docMk/>
            <pc:sldMk cId="3196926744" sldId="4745"/>
            <ac:spMk id="3" creationId="{ABC08395-A287-AC62-D8E7-35C4385AA402}"/>
          </ac:spMkLst>
        </pc:spChg>
        <pc:spChg chg="add mod">
          <ac:chgData name="Alison Grantham" userId="6cca78e7-27cc-473f-aafb-33e671df7a5f" providerId="ADAL" clId="{285DA909-11BA-4AD2-885E-40602CF71A52}" dt="2024-06-04T15:32:56.677" v="142" actId="13822"/>
          <ac:spMkLst>
            <pc:docMk/>
            <pc:sldMk cId="3196926744" sldId="4745"/>
            <ac:spMk id="5" creationId="{1BDF7525-E53B-4E85-F69C-06E4A1A1984F}"/>
          </ac:spMkLst>
        </pc:spChg>
        <pc:picChg chg="mod">
          <ac:chgData name="Alison Grantham" userId="6cca78e7-27cc-473f-aafb-33e671df7a5f" providerId="ADAL" clId="{285DA909-11BA-4AD2-885E-40602CF71A52}" dt="2024-06-04T15:33:10.313" v="143" actId="1076"/>
          <ac:picMkLst>
            <pc:docMk/>
            <pc:sldMk cId="3196926744" sldId="4745"/>
            <ac:picMk id="10" creationId="{F97337EB-3467-4CDD-353E-1999FCCC414B}"/>
          </ac:picMkLst>
        </pc:picChg>
      </pc:sldChg>
      <pc:sldChg chg="addSp delSp modSp mod">
        <pc:chgData name="Alison Grantham" userId="6cca78e7-27cc-473f-aafb-33e671df7a5f" providerId="ADAL" clId="{285DA909-11BA-4AD2-885E-40602CF71A52}" dt="2024-06-05T10:35:45.773" v="1525" actId="255"/>
        <pc:sldMkLst>
          <pc:docMk/>
          <pc:sldMk cId="3307490499" sldId="4746"/>
        </pc:sldMkLst>
        <pc:spChg chg="del">
          <ac:chgData name="Alison Grantham" userId="6cca78e7-27cc-473f-aafb-33e671df7a5f" providerId="ADAL" clId="{285DA909-11BA-4AD2-885E-40602CF71A52}" dt="2024-06-04T15:31:26.718" v="132" actId="478"/>
          <ac:spMkLst>
            <pc:docMk/>
            <pc:sldMk cId="3307490499" sldId="4746"/>
            <ac:spMk id="3" creationId="{ABC08395-A287-AC62-D8E7-35C4385AA402}"/>
          </ac:spMkLst>
        </pc:spChg>
        <pc:spChg chg="add mod">
          <ac:chgData name="Alison Grantham" userId="6cca78e7-27cc-473f-aafb-33e671df7a5f" providerId="ADAL" clId="{285DA909-11BA-4AD2-885E-40602CF71A52}" dt="2024-06-05T10:35:45.773" v="1525" actId="255"/>
          <ac:spMkLst>
            <pc:docMk/>
            <pc:sldMk cId="3307490499" sldId="4746"/>
            <ac:spMk id="5" creationId="{53028422-F164-5DDF-2AA0-F5248A7A2AFA}"/>
          </ac:spMkLst>
        </pc:spChg>
      </pc:sldChg>
      <pc:sldChg chg="modSp mod">
        <pc:chgData name="Alison Grantham" userId="6cca78e7-27cc-473f-aafb-33e671df7a5f" providerId="ADAL" clId="{285DA909-11BA-4AD2-885E-40602CF71A52}" dt="2024-06-13T15:15:04.895" v="1607" actId="20577"/>
        <pc:sldMkLst>
          <pc:docMk/>
          <pc:sldMk cId="2968488837" sldId="4747"/>
        </pc:sldMkLst>
        <pc:spChg chg="mod">
          <ac:chgData name="Alison Grantham" userId="6cca78e7-27cc-473f-aafb-33e671df7a5f" providerId="ADAL" clId="{285DA909-11BA-4AD2-885E-40602CF71A52}" dt="2024-06-04T15:56:17.999" v="303" actId="1076"/>
          <ac:spMkLst>
            <pc:docMk/>
            <pc:sldMk cId="2968488837" sldId="4747"/>
            <ac:spMk id="6" creationId="{00000000-0000-0000-0000-000000000000}"/>
          </ac:spMkLst>
        </pc:spChg>
        <pc:spChg chg="mod">
          <ac:chgData name="Alison Grantham" userId="6cca78e7-27cc-473f-aafb-33e671df7a5f" providerId="ADAL" clId="{285DA909-11BA-4AD2-885E-40602CF71A52}" dt="2024-06-04T15:29:26.522" v="128" actId="12"/>
          <ac:spMkLst>
            <pc:docMk/>
            <pc:sldMk cId="2968488837" sldId="4747"/>
            <ac:spMk id="7" creationId="{A1B39798-186E-FC67-7ABF-A7BCE4F9E9AC}"/>
          </ac:spMkLst>
        </pc:spChg>
        <pc:spChg chg="mod">
          <ac:chgData name="Alison Grantham" userId="6cca78e7-27cc-473f-aafb-33e671df7a5f" providerId="ADAL" clId="{285DA909-11BA-4AD2-885E-40602CF71A52}" dt="2024-06-04T15:58:37.447" v="406" actId="20577"/>
          <ac:spMkLst>
            <pc:docMk/>
            <pc:sldMk cId="2968488837" sldId="4747"/>
            <ac:spMk id="9" creationId="{186F4C1E-4980-4053-962B-736D32235737}"/>
          </ac:spMkLst>
        </pc:spChg>
        <pc:spChg chg="mod">
          <ac:chgData name="Alison Grantham" userId="6cca78e7-27cc-473f-aafb-33e671df7a5f" providerId="ADAL" clId="{285DA909-11BA-4AD2-885E-40602CF71A52}" dt="2024-06-13T15:15:04.895" v="1607" actId="20577"/>
          <ac:spMkLst>
            <pc:docMk/>
            <pc:sldMk cId="2968488837" sldId="4747"/>
            <ac:spMk id="12" creationId="{4388997D-E623-3F31-A8F4-2AC15A21C5C2}"/>
          </ac:spMkLst>
        </pc:spChg>
        <pc:spChg chg="mod">
          <ac:chgData name="Alison Grantham" userId="6cca78e7-27cc-473f-aafb-33e671df7a5f" providerId="ADAL" clId="{285DA909-11BA-4AD2-885E-40602CF71A52}" dt="2024-06-04T15:29:37.110" v="130" actId="12"/>
          <ac:spMkLst>
            <pc:docMk/>
            <pc:sldMk cId="2968488837" sldId="4747"/>
            <ac:spMk id="14" creationId="{9F227316-8B03-4E37-E471-934D47198610}"/>
          </ac:spMkLst>
        </pc:spChg>
        <pc:spChg chg="mod">
          <ac:chgData name="Alison Grantham" userId="6cca78e7-27cc-473f-aafb-33e671df7a5f" providerId="ADAL" clId="{285DA909-11BA-4AD2-885E-40602CF71A52}" dt="2024-06-04T15:25:16.861" v="103" actId="20577"/>
          <ac:spMkLst>
            <pc:docMk/>
            <pc:sldMk cId="2968488837" sldId="4747"/>
            <ac:spMk id="28" creationId="{F46B46E5-B41A-304D-08F3-41F5341D4C80}"/>
          </ac:spMkLst>
        </pc:spChg>
        <pc:spChg chg="mod">
          <ac:chgData name="Alison Grantham" userId="6cca78e7-27cc-473f-aafb-33e671df7a5f" providerId="ADAL" clId="{285DA909-11BA-4AD2-885E-40602CF71A52}" dt="2024-06-04T15:25:42.612" v="112" actId="20577"/>
          <ac:spMkLst>
            <pc:docMk/>
            <pc:sldMk cId="2968488837" sldId="4747"/>
            <ac:spMk id="29" creationId="{5566E818-9DF5-E308-B720-677CDDF07704}"/>
          </ac:spMkLst>
        </pc:spChg>
        <pc:spChg chg="mod">
          <ac:chgData name="Alison Grantham" userId="6cca78e7-27cc-473f-aafb-33e671df7a5f" providerId="ADAL" clId="{285DA909-11BA-4AD2-885E-40602CF71A52}" dt="2024-06-04T15:26:57.975" v="116" actId="14100"/>
          <ac:spMkLst>
            <pc:docMk/>
            <pc:sldMk cId="2968488837" sldId="4747"/>
            <ac:spMk id="30" creationId="{AD57AD23-8027-2C31-9E0E-1BA3AC9D8E96}"/>
          </ac:spMkLst>
        </pc:spChg>
        <pc:spChg chg="mod">
          <ac:chgData name="Alison Grantham" userId="6cca78e7-27cc-473f-aafb-33e671df7a5f" providerId="ADAL" clId="{285DA909-11BA-4AD2-885E-40602CF71A52}" dt="2024-06-04T15:59:04.678" v="424" actId="122"/>
          <ac:spMkLst>
            <pc:docMk/>
            <pc:sldMk cId="2968488837" sldId="4747"/>
            <ac:spMk id="42" creationId="{0B3B2199-068C-6A58-C766-EFAF1FF05EC4}"/>
          </ac:spMkLst>
        </pc:spChg>
        <pc:spChg chg="mod">
          <ac:chgData name="Alison Grantham" userId="6cca78e7-27cc-473f-aafb-33e671df7a5f" providerId="ADAL" clId="{285DA909-11BA-4AD2-885E-40602CF71A52}" dt="2024-06-04T15:59:24.786" v="426" actId="14100"/>
          <ac:spMkLst>
            <pc:docMk/>
            <pc:sldMk cId="2968488837" sldId="4747"/>
            <ac:spMk id="44" creationId="{868DB441-6B39-FFD1-46ED-46E73ABE54DA}"/>
          </ac:spMkLst>
        </pc:spChg>
        <pc:spChg chg="mod">
          <ac:chgData name="Alison Grantham" userId="6cca78e7-27cc-473f-aafb-33e671df7a5f" providerId="ADAL" clId="{285DA909-11BA-4AD2-885E-40602CF71A52}" dt="2024-06-04T15:59:32.451" v="428" actId="20577"/>
          <ac:spMkLst>
            <pc:docMk/>
            <pc:sldMk cId="2968488837" sldId="4747"/>
            <ac:spMk id="46" creationId="{B8919E05-7066-4ACE-1984-76F44B5BA5F5}"/>
          </ac:spMkLst>
        </pc:spChg>
      </pc:sldChg>
      <pc:sldChg chg="modSp add del mod">
        <pc:chgData name="Alison Grantham" userId="6cca78e7-27cc-473f-aafb-33e671df7a5f" providerId="ADAL" clId="{285DA909-11BA-4AD2-885E-40602CF71A52}" dt="2024-06-04T15:51:25.469" v="261" actId="2696"/>
        <pc:sldMkLst>
          <pc:docMk/>
          <pc:sldMk cId="2691060296" sldId="4748"/>
        </pc:sldMkLst>
        <pc:spChg chg="mod">
          <ac:chgData name="Alison Grantham" userId="6cca78e7-27cc-473f-aafb-33e671df7a5f" providerId="ADAL" clId="{285DA909-11BA-4AD2-885E-40602CF71A52}" dt="2024-06-04T15:47:00.387" v="225" actId="21"/>
          <ac:spMkLst>
            <pc:docMk/>
            <pc:sldMk cId="2691060296" sldId="4748"/>
            <ac:spMk id="12" creationId="{56BFFB6C-92B3-9F47-A45C-19BB382CBB70}"/>
          </ac:spMkLst>
        </pc:spChg>
      </pc:sldChg>
      <pc:sldChg chg="addSp delSp modSp add mod">
        <pc:chgData name="Alison Grantham" userId="6cca78e7-27cc-473f-aafb-33e671df7a5f" providerId="ADAL" clId="{285DA909-11BA-4AD2-885E-40602CF71A52}" dt="2024-06-05T10:43:23.233" v="1556" actId="1076"/>
        <pc:sldMkLst>
          <pc:docMk/>
          <pc:sldMk cId="711216355" sldId="4749"/>
        </pc:sldMkLst>
        <pc:spChg chg="add mod">
          <ac:chgData name="Alison Grantham" userId="6cca78e7-27cc-473f-aafb-33e671df7a5f" providerId="ADAL" clId="{285DA909-11BA-4AD2-885E-40602CF71A52}" dt="2024-06-05T10:06:28.776" v="1356" actId="13822"/>
          <ac:spMkLst>
            <pc:docMk/>
            <pc:sldMk cId="711216355" sldId="4749"/>
            <ac:spMk id="3" creationId="{97692EDA-0BE5-E136-0F92-C170E17DCCBF}"/>
          </ac:spMkLst>
        </pc:spChg>
        <pc:spChg chg="del">
          <ac:chgData name="Alison Grantham" userId="6cca78e7-27cc-473f-aafb-33e671df7a5f" providerId="ADAL" clId="{285DA909-11BA-4AD2-885E-40602CF71A52}" dt="2024-06-04T15:40:18.548" v="210" actId="478"/>
          <ac:spMkLst>
            <pc:docMk/>
            <pc:sldMk cId="711216355" sldId="4749"/>
            <ac:spMk id="5" creationId="{1BDF7525-E53B-4E85-F69C-06E4A1A1984F}"/>
          </ac:spMkLst>
        </pc:spChg>
        <pc:spChg chg="add del mod">
          <ac:chgData name="Alison Grantham" userId="6cca78e7-27cc-473f-aafb-33e671df7a5f" providerId="ADAL" clId="{285DA909-11BA-4AD2-885E-40602CF71A52}" dt="2024-06-04T15:47:51.477" v="231" actId="478"/>
          <ac:spMkLst>
            <pc:docMk/>
            <pc:sldMk cId="711216355" sldId="4749"/>
            <ac:spMk id="9" creationId="{CB63BD94-210E-545B-84E5-83B2E3354BF6}"/>
          </ac:spMkLst>
        </pc:spChg>
        <pc:spChg chg="mod">
          <ac:chgData name="Alison Grantham" userId="6cca78e7-27cc-473f-aafb-33e671df7a5f" providerId="ADAL" clId="{285DA909-11BA-4AD2-885E-40602CF71A52}" dt="2024-06-04T15:40:37.089" v="212" actId="6549"/>
          <ac:spMkLst>
            <pc:docMk/>
            <pc:sldMk cId="711216355" sldId="4749"/>
            <ac:spMk id="12" creationId="{56BFFB6C-92B3-9F47-A45C-19BB382CBB70}"/>
          </ac:spMkLst>
        </pc:spChg>
        <pc:spChg chg="add del mod">
          <ac:chgData name="Alison Grantham" userId="6cca78e7-27cc-473f-aafb-33e671df7a5f" providerId="ADAL" clId="{285DA909-11BA-4AD2-885E-40602CF71A52}" dt="2024-06-05T10:06:57.231" v="1357" actId="255"/>
          <ac:spMkLst>
            <pc:docMk/>
            <pc:sldMk cId="711216355" sldId="4749"/>
            <ac:spMk id="13" creationId="{D0CB2B75-C266-5A4A-CB60-48CBD5B26263}"/>
          </ac:spMkLst>
        </pc:spChg>
        <pc:spChg chg="add del mod">
          <ac:chgData name="Alison Grantham" userId="6cca78e7-27cc-473f-aafb-33e671df7a5f" providerId="ADAL" clId="{285DA909-11BA-4AD2-885E-40602CF71A52}" dt="2024-06-04T15:50:40.168" v="253" actId="22"/>
          <ac:spMkLst>
            <pc:docMk/>
            <pc:sldMk cId="711216355" sldId="4749"/>
            <ac:spMk id="16" creationId="{01DE6517-0175-CC27-F889-0F1777E65002}"/>
          </ac:spMkLst>
        </pc:spChg>
        <pc:picChg chg="add mod">
          <ac:chgData name="Alison Grantham" userId="6cca78e7-27cc-473f-aafb-33e671df7a5f" providerId="ADAL" clId="{285DA909-11BA-4AD2-885E-40602CF71A52}" dt="2024-06-05T10:43:23.233" v="1556" actId="1076"/>
          <ac:picMkLst>
            <pc:docMk/>
            <pc:sldMk cId="711216355" sldId="4749"/>
            <ac:picMk id="6" creationId="{1BB0EBBB-2A67-FBF3-6E82-9404ADB0EEC6}"/>
          </ac:picMkLst>
        </pc:picChg>
        <pc:picChg chg="del">
          <ac:chgData name="Alison Grantham" userId="6cca78e7-27cc-473f-aafb-33e671df7a5f" providerId="ADAL" clId="{285DA909-11BA-4AD2-885E-40602CF71A52}" dt="2024-06-04T15:46:28.463" v="218" actId="478"/>
          <ac:picMkLst>
            <pc:docMk/>
            <pc:sldMk cId="711216355" sldId="4749"/>
            <ac:picMk id="7" creationId="{3DA8FD21-BC8A-5130-E297-399524A6DC71}"/>
          </ac:picMkLst>
        </pc:picChg>
        <pc:picChg chg="mod">
          <ac:chgData name="Alison Grantham" userId="6cca78e7-27cc-473f-aafb-33e671df7a5f" providerId="ADAL" clId="{285DA909-11BA-4AD2-885E-40602CF71A52}" dt="2024-06-04T15:51:07.103" v="260" actId="1076"/>
          <ac:picMkLst>
            <pc:docMk/>
            <pc:sldMk cId="711216355" sldId="4749"/>
            <ac:picMk id="10" creationId="{F97337EB-3467-4CDD-353E-1999FCCC414B}"/>
          </ac:picMkLst>
        </pc:picChg>
      </pc:sldChg>
      <pc:sldChg chg="add del">
        <pc:chgData name="Alison Grantham" userId="6cca78e7-27cc-473f-aafb-33e671df7a5f" providerId="ADAL" clId="{285DA909-11BA-4AD2-885E-40602CF71A52}" dt="2024-06-04T15:39:36.325" v="207"/>
        <pc:sldMkLst>
          <pc:docMk/>
          <pc:sldMk cId="722770156" sldId="4749"/>
        </pc:sldMkLst>
      </pc:sldChg>
      <pc:sldChg chg="addSp delSp modSp add del mod ord">
        <pc:chgData name="Alison Grantham" userId="6cca78e7-27cc-473f-aafb-33e671df7a5f" providerId="ADAL" clId="{285DA909-11BA-4AD2-885E-40602CF71A52}" dt="2024-06-05T10:39:27.223" v="1550" actId="2696"/>
        <pc:sldMkLst>
          <pc:docMk/>
          <pc:sldMk cId="3172639708" sldId="4750"/>
        </pc:sldMkLst>
        <pc:spChg chg="mod">
          <ac:chgData name="Alison Grantham" userId="6cca78e7-27cc-473f-aafb-33e671df7a5f" providerId="ADAL" clId="{285DA909-11BA-4AD2-885E-40602CF71A52}" dt="2024-06-05T10:02:37.753" v="1325"/>
          <ac:spMkLst>
            <pc:docMk/>
            <pc:sldMk cId="3172639708" sldId="4750"/>
            <ac:spMk id="2" creationId="{E30D8A62-5C80-5704-C519-5FDCA09C45AA}"/>
          </ac:spMkLst>
        </pc:spChg>
        <pc:picChg chg="add mod">
          <ac:chgData name="Alison Grantham" userId="6cca78e7-27cc-473f-aafb-33e671df7a5f" providerId="ADAL" clId="{285DA909-11BA-4AD2-885E-40602CF71A52}" dt="2024-06-05T10:02:14.318" v="1321"/>
          <ac:picMkLst>
            <pc:docMk/>
            <pc:sldMk cId="3172639708" sldId="4750"/>
            <ac:picMk id="4" creationId="{FB2C3A17-CB4F-2251-40DC-E050FE2BEBAF}"/>
          </ac:picMkLst>
        </pc:picChg>
        <pc:picChg chg="del">
          <ac:chgData name="Alison Grantham" userId="6cca78e7-27cc-473f-aafb-33e671df7a5f" providerId="ADAL" clId="{285DA909-11BA-4AD2-885E-40602CF71A52}" dt="2024-06-05T10:02:34.407" v="1324" actId="478"/>
          <ac:picMkLst>
            <pc:docMk/>
            <pc:sldMk cId="3172639708" sldId="4750"/>
            <ac:picMk id="5" creationId="{13B059D8-75DA-BCFF-6113-9DE38ADB9B33}"/>
          </ac:picMkLst>
        </pc:picChg>
      </pc:sldChg>
      <pc:sldChg chg="addSp delSp modSp add del mod ord">
        <pc:chgData name="Alison Grantham" userId="6cca78e7-27cc-473f-aafb-33e671df7a5f" providerId="ADAL" clId="{285DA909-11BA-4AD2-885E-40602CF71A52}" dt="2024-06-05T10:39:30.506" v="1551" actId="2696"/>
        <pc:sldMkLst>
          <pc:docMk/>
          <pc:sldMk cId="4084190930" sldId="4751"/>
        </pc:sldMkLst>
        <pc:graphicFrameChg chg="mod modGraphic">
          <ac:chgData name="Alison Grantham" userId="6cca78e7-27cc-473f-aafb-33e671df7a5f" providerId="ADAL" clId="{285DA909-11BA-4AD2-885E-40602CF71A52}" dt="2024-06-05T10:01:10.729" v="1307" actId="14100"/>
          <ac:graphicFrameMkLst>
            <pc:docMk/>
            <pc:sldMk cId="4084190930" sldId="4751"/>
            <ac:graphicFrameMk id="3" creationId="{5E41D5B9-41B2-9C8F-D18C-1ED3928A8A50}"/>
          </ac:graphicFrameMkLst>
        </pc:graphicFrameChg>
        <pc:picChg chg="add del mod">
          <ac:chgData name="Alison Grantham" userId="6cca78e7-27cc-473f-aafb-33e671df7a5f" providerId="ADAL" clId="{285DA909-11BA-4AD2-885E-40602CF71A52}" dt="2024-06-05T10:01:17.312" v="1308" actId="478"/>
          <ac:picMkLst>
            <pc:docMk/>
            <pc:sldMk cId="4084190930" sldId="4751"/>
            <ac:picMk id="4" creationId="{F5648A30-14C5-8B76-91B2-1CEB629F1BF5}"/>
          </ac:picMkLst>
        </pc:picChg>
        <pc:picChg chg="add del mod">
          <ac:chgData name="Alison Grantham" userId="6cca78e7-27cc-473f-aafb-33e671df7a5f" providerId="ADAL" clId="{285DA909-11BA-4AD2-885E-40602CF71A52}" dt="2024-06-05T10:02:30.057" v="1323" actId="478"/>
          <ac:picMkLst>
            <pc:docMk/>
            <pc:sldMk cId="4084190930" sldId="4751"/>
            <ac:picMk id="5" creationId="{200E09A6-B769-C6C8-D094-C32C935B2AA9}"/>
          </ac:picMkLst>
        </pc:picChg>
      </pc:sldChg>
      <pc:sldChg chg="addSp modSp add del">
        <pc:chgData name="Alison Grantham" userId="6cca78e7-27cc-473f-aafb-33e671df7a5f" providerId="ADAL" clId="{285DA909-11BA-4AD2-885E-40602CF71A52}" dt="2024-06-05T10:39:32.909" v="1552" actId="2696"/>
        <pc:sldMkLst>
          <pc:docMk/>
          <pc:sldMk cId="2367727774" sldId="4752"/>
        </pc:sldMkLst>
        <pc:picChg chg="add mod">
          <ac:chgData name="Alison Grantham" userId="6cca78e7-27cc-473f-aafb-33e671df7a5f" providerId="ADAL" clId="{285DA909-11BA-4AD2-885E-40602CF71A52}" dt="2024-06-05T10:00:53.655" v="1304"/>
          <ac:picMkLst>
            <pc:docMk/>
            <pc:sldMk cId="2367727774" sldId="4752"/>
            <ac:picMk id="4" creationId="{E94E68BF-6269-0E6E-60A7-ECFA6CCA5C1D}"/>
          </ac:picMkLst>
        </pc:picChg>
      </pc:sldChg>
      <pc:sldChg chg="addSp modSp add del">
        <pc:chgData name="Alison Grantham" userId="6cca78e7-27cc-473f-aafb-33e671df7a5f" providerId="ADAL" clId="{285DA909-11BA-4AD2-885E-40602CF71A52}" dt="2024-06-05T10:39:35.485" v="1553" actId="2696"/>
        <pc:sldMkLst>
          <pc:docMk/>
          <pc:sldMk cId="2697540088" sldId="4753"/>
        </pc:sldMkLst>
        <pc:picChg chg="add mod">
          <ac:chgData name="Alison Grantham" userId="6cca78e7-27cc-473f-aafb-33e671df7a5f" providerId="ADAL" clId="{285DA909-11BA-4AD2-885E-40602CF71A52}" dt="2024-06-05T10:00:55.210" v="1305"/>
          <ac:picMkLst>
            <pc:docMk/>
            <pc:sldMk cId="2697540088" sldId="4753"/>
            <ac:picMk id="4" creationId="{031FE51A-CD9F-F57C-B4CC-B442EEC579AB}"/>
          </ac:picMkLst>
        </pc:picChg>
      </pc:sldChg>
      <pc:sldChg chg="delSp modSp add del mod">
        <pc:chgData name="Alison Grantham" userId="6cca78e7-27cc-473f-aafb-33e671df7a5f" providerId="ADAL" clId="{285DA909-11BA-4AD2-885E-40602CF71A52}" dt="2024-06-05T10:39:37.700" v="1554" actId="2696"/>
        <pc:sldMkLst>
          <pc:docMk/>
          <pc:sldMk cId="1682284047" sldId="4754"/>
        </pc:sldMkLst>
        <pc:spChg chg="mod">
          <ac:chgData name="Alison Grantham" userId="6cca78e7-27cc-473f-aafb-33e671df7a5f" providerId="ADAL" clId="{285DA909-11BA-4AD2-885E-40602CF71A52}" dt="2024-06-05T10:05:20.202" v="1342" actId="6549"/>
          <ac:spMkLst>
            <pc:docMk/>
            <pc:sldMk cId="1682284047" sldId="4754"/>
            <ac:spMk id="2" creationId="{E30D8A62-5C80-5704-C519-5FDCA09C45AA}"/>
          </ac:spMkLst>
        </pc:spChg>
        <pc:graphicFrameChg chg="mod modGraphic">
          <ac:chgData name="Alison Grantham" userId="6cca78e7-27cc-473f-aafb-33e671df7a5f" providerId="ADAL" clId="{285DA909-11BA-4AD2-885E-40602CF71A52}" dt="2024-06-05T10:05:40.494" v="1349" actId="6549"/>
          <ac:graphicFrameMkLst>
            <pc:docMk/>
            <pc:sldMk cId="1682284047" sldId="4754"/>
            <ac:graphicFrameMk id="3" creationId="{5E41D5B9-41B2-9C8F-D18C-1ED3928A8A50}"/>
          </ac:graphicFrameMkLst>
        </pc:graphicFrameChg>
        <pc:picChg chg="del">
          <ac:chgData name="Alison Grantham" userId="6cca78e7-27cc-473f-aafb-33e671df7a5f" providerId="ADAL" clId="{285DA909-11BA-4AD2-885E-40602CF71A52}" dt="2024-06-05T10:05:22.906" v="1343" actId="478"/>
          <ac:picMkLst>
            <pc:docMk/>
            <pc:sldMk cId="1682284047" sldId="4754"/>
            <ac:picMk id="5" creationId="{A9C3097D-4BD8-0210-47D4-CA8D1C98B90D}"/>
          </ac:picMkLst>
        </pc:picChg>
      </pc:sldChg>
      <pc:sldChg chg="modSp add del mod">
        <pc:chgData name="Alison Grantham" userId="6cca78e7-27cc-473f-aafb-33e671df7a5f" providerId="ADAL" clId="{285DA909-11BA-4AD2-885E-40602CF71A52}" dt="2024-06-05T09:32:31.817" v="1088" actId="2696"/>
        <pc:sldMkLst>
          <pc:docMk/>
          <pc:sldMk cId="2311576589" sldId="4754"/>
        </pc:sldMkLst>
        <pc:graphicFrameChg chg="mod modGraphic">
          <ac:chgData name="Alison Grantham" userId="6cca78e7-27cc-473f-aafb-33e671df7a5f" providerId="ADAL" clId="{285DA909-11BA-4AD2-885E-40602CF71A52}" dt="2024-06-05T09:31:15.096" v="1087" actId="20577"/>
          <ac:graphicFrameMkLst>
            <pc:docMk/>
            <pc:sldMk cId="2311576589" sldId="4754"/>
            <ac:graphicFrameMk id="3" creationId="{5E41D5B9-41B2-9C8F-D18C-1ED3928A8A50}"/>
          </ac:graphicFrameMkLst>
        </pc:graphicFrameChg>
      </pc:sldChg>
      <pc:sldChg chg="add del">
        <pc:chgData name="Alison Grantham" userId="6cca78e7-27cc-473f-aafb-33e671df7a5f" providerId="ADAL" clId="{285DA909-11BA-4AD2-885E-40602CF71A52}" dt="2024-06-04T16:40:33.139" v="1036"/>
        <pc:sldMkLst>
          <pc:docMk/>
          <pc:sldMk cId="4023893229" sldId="475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44CFFB55-E278-3742-ABB1-12D0C1EA6721}" type="datetimeFigureOut">
              <a:rPr lang="en-US" smtClean="0"/>
              <a:t>6/13/2024</a:t>
            </a:fld>
            <a:endParaRPr lang="en-US" dirty="0"/>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66AE2EAA-3E49-1F42-A6DD-3DFA749A73D0}" type="slidenum">
              <a:rPr lang="en-US" smtClean="0"/>
              <a:t>‹#›</a:t>
            </a:fld>
            <a:endParaRPr lang="en-US" dirty="0"/>
          </a:p>
        </p:txBody>
      </p:sp>
    </p:spTree>
    <p:extLst>
      <p:ext uri="{BB962C8B-B14F-4D97-AF65-F5344CB8AC3E}">
        <p14:creationId xmlns:p14="http://schemas.microsoft.com/office/powerpoint/2010/main" val="1001671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1</a:t>
            </a:fld>
            <a:endParaRPr lang="en-US" dirty="0"/>
          </a:p>
        </p:txBody>
      </p:sp>
    </p:spTree>
    <p:extLst>
      <p:ext uri="{BB962C8B-B14F-4D97-AF65-F5344CB8AC3E}">
        <p14:creationId xmlns:p14="http://schemas.microsoft.com/office/powerpoint/2010/main" val="295557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10</a:t>
            </a:fld>
            <a:endParaRPr lang="en-US" dirty="0"/>
          </a:p>
        </p:txBody>
      </p:sp>
    </p:spTree>
    <p:extLst>
      <p:ext uri="{BB962C8B-B14F-4D97-AF65-F5344CB8AC3E}">
        <p14:creationId xmlns:p14="http://schemas.microsoft.com/office/powerpoint/2010/main" val="2650670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11</a:t>
            </a:fld>
            <a:endParaRPr lang="en-US" dirty="0"/>
          </a:p>
        </p:txBody>
      </p:sp>
    </p:spTree>
    <p:extLst>
      <p:ext uri="{BB962C8B-B14F-4D97-AF65-F5344CB8AC3E}">
        <p14:creationId xmlns:p14="http://schemas.microsoft.com/office/powerpoint/2010/main" val="478663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2</a:t>
            </a:fld>
            <a:endParaRPr lang="en-US" dirty="0"/>
          </a:p>
        </p:txBody>
      </p:sp>
    </p:spTree>
    <p:extLst>
      <p:ext uri="{BB962C8B-B14F-4D97-AF65-F5344CB8AC3E}">
        <p14:creationId xmlns:p14="http://schemas.microsoft.com/office/powerpoint/2010/main" val="37887982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3</a:t>
            </a:fld>
            <a:endParaRPr lang="en-US" dirty="0"/>
          </a:p>
        </p:txBody>
      </p:sp>
    </p:spTree>
    <p:extLst>
      <p:ext uri="{BB962C8B-B14F-4D97-AF65-F5344CB8AC3E}">
        <p14:creationId xmlns:p14="http://schemas.microsoft.com/office/powerpoint/2010/main" val="10855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4</a:t>
            </a:fld>
            <a:endParaRPr lang="en-US" dirty="0"/>
          </a:p>
        </p:txBody>
      </p:sp>
    </p:spTree>
    <p:extLst>
      <p:ext uri="{BB962C8B-B14F-4D97-AF65-F5344CB8AC3E}">
        <p14:creationId xmlns:p14="http://schemas.microsoft.com/office/powerpoint/2010/main" val="403300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5</a:t>
            </a:fld>
            <a:endParaRPr lang="en-US" dirty="0"/>
          </a:p>
        </p:txBody>
      </p:sp>
    </p:spTree>
    <p:extLst>
      <p:ext uri="{BB962C8B-B14F-4D97-AF65-F5344CB8AC3E}">
        <p14:creationId xmlns:p14="http://schemas.microsoft.com/office/powerpoint/2010/main" val="270210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66AE2EAA-3E49-1F42-A6DD-3DFA749A73D0}" type="slidenum">
              <a:rPr lang="en-US" smtClean="0"/>
              <a:t>6</a:t>
            </a:fld>
            <a:endParaRPr lang="en-US" dirty="0"/>
          </a:p>
        </p:txBody>
      </p:sp>
    </p:spTree>
    <p:extLst>
      <p:ext uri="{BB962C8B-B14F-4D97-AF65-F5344CB8AC3E}">
        <p14:creationId xmlns:p14="http://schemas.microsoft.com/office/powerpoint/2010/main" val="457614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66AE2EAA-3E49-1F42-A6DD-3DFA749A73D0}" type="slidenum">
              <a:rPr lang="en-US" smtClean="0"/>
              <a:t>7</a:t>
            </a:fld>
            <a:endParaRPr lang="en-US" dirty="0"/>
          </a:p>
        </p:txBody>
      </p:sp>
    </p:spTree>
    <p:extLst>
      <p:ext uri="{BB962C8B-B14F-4D97-AF65-F5344CB8AC3E}">
        <p14:creationId xmlns:p14="http://schemas.microsoft.com/office/powerpoint/2010/main" val="2688029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8</a:t>
            </a:fld>
            <a:endParaRPr lang="en-US" dirty="0"/>
          </a:p>
        </p:txBody>
      </p:sp>
    </p:spTree>
    <p:extLst>
      <p:ext uri="{BB962C8B-B14F-4D97-AF65-F5344CB8AC3E}">
        <p14:creationId xmlns:p14="http://schemas.microsoft.com/office/powerpoint/2010/main" val="2626186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6AE2EAA-3E49-1F42-A6DD-3DFA749A73D0}" type="slidenum">
              <a:rPr lang="en-US" smtClean="0"/>
              <a:t>9</a:t>
            </a:fld>
            <a:endParaRPr lang="en-US" dirty="0"/>
          </a:p>
        </p:txBody>
      </p:sp>
    </p:spTree>
    <p:extLst>
      <p:ext uri="{BB962C8B-B14F-4D97-AF65-F5344CB8AC3E}">
        <p14:creationId xmlns:p14="http://schemas.microsoft.com/office/powerpoint/2010/main" val="3689579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26E8F-BE48-3243-A4D5-748A9751E9D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49471BC-5F27-C347-A625-036AA9189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5A7A2F0-3605-9340-836F-E3BE2BD9D83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3C69840-0D2A-7E46-A473-69DEB285A8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F8A4ABB-1A3E-6D4C-A46E-F2FF12D86EB8}"/>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2783612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E5A6-B24B-9043-A396-6150821CA67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C7941D7-8CA7-F641-B7FE-6075E73DD02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3E9BBE3-54ED-7441-81A8-5C4654D4E19B}"/>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472E6633-BC0B-0443-BF75-774594C111C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043E1C-099C-6248-81FF-730958B15220}"/>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141293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C0E745-D380-A646-B8CE-AE3C6844BC5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9B62CFB-0F28-A546-9381-C88A8288213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BB7AF36-C515-2544-A805-61D347142B0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85E6FEC-0737-5F4D-A02D-B2E1529820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07BB312-2214-D345-9144-A45E55369CBC}"/>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885631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ED558-FA12-0E4B-9F6A-4D18E98781B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162A6B8-B2C3-3144-A749-66F4395305B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74AD024-7B6E-D343-97A2-CE972E065E6E}"/>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82E840B8-7A2D-D448-BD94-A0606F60DF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794E6CB-8CBD-0B42-8A32-F8302182F1A7}"/>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2316998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1C69-992F-104E-9733-6CAA4919B20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156157D-6213-0745-BEBB-D0382BAC7F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B2B21DA-EDAB-2B41-A115-5040293CC6E5}"/>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32448F04-9B2D-C947-A488-D2C82D4D5E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299270-FFB4-2649-B1DE-1890199946EC}"/>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4220678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AD246-031C-9646-88AE-DE98EB71483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6CAE6A6-444C-7E4D-9AAE-EFC613C0E20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4E066AE-4123-3947-9246-0649B17B5E3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D53CE7C8-8C51-EC4C-BFE5-929586BAE8F2}"/>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7015F5DB-65DE-404B-9D54-B00F2720E4F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6D851AF-BE40-DC45-B35D-2D28C50DE254}"/>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121645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483-64BC-C34A-811A-7E1E9E3BD57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ABBF240-35B7-9F4C-B515-7191DFCF79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8040040C-0275-1B49-A714-97473712F94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73295C5-904A-E54F-81C3-48F9A7D21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50AB49-9E29-FA49-95C8-EBD661E96DB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63C3E67-7E66-8B46-BACD-3B8D6239C305}"/>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FFC249A0-3A9A-DA49-8734-F9C9A008997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AC43DD4-9C07-4D41-9DCD-C4963D7B4A0B}"/>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3728835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445B1-AC72-D543-AC8F-34D8FBE7057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C59DDAAE-30C5-AA4A-B6CE-0466474AB70C}"/>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E7DC2D8C-C56B-1747-B1AB-BB834D0A2E5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1F1B3AB-E32B-9446-A64F-AB30DD62B6A1}"/>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274099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FDB101-50D8-1F4F-84F6-745ECE4B342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CD5DBC07-6267-DE48-9047-8E43F0A6DCF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05992F6-E08F-884D-A365-8A9E20A72F23}"/>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97366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FD054-551E-A44E-B13C-B94F1C1AEAF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45A92BF-1432-4D44-A45B-B1021859B9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38B73D3-C6C4-BA43-83A3-1F205E51F7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D090C1F-ACF8-8C41-B947-6209042B3FF7}"/>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6E0740E2-6655-EF4C-941F-DEFA3C81929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6A7EC5-9F0B-2B4E-8CB1-CBA3A44333F6}"/>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313471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5555D-8DCD-FA40-BC5A-D3482A17238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396FA6C-33DB-2543-BB42-1AD5B620BF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5CCAF119-5617-964F-A2A1-AC2079908F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21DCEAA-7BDA-DE4C-BD4F-EE5681B64271}"/>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647EC9E4-8A84-E143-89EA-C2CFF6607A1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A0BB41F-EBF2-384D-99C4-2AF238C1CFD7}"/>
              </a:ext>
            </a:extLst>
          </p:cNvPr>
          <p:cNvSpPr>
            <a:spLocks noGrp="1"/>
          </p:cNvSpPr>
          <p:nvPr>
            <p:ph type="sldNum" sz="quarter" idx="12"/>
          </p:nvPr>
        </p:nvSpPr>
        <p:spPr/>
        <p:txBody>
          <a:bodyPr/>
          <a:lstStyle/>
          <a:p>
            <a:fld id="{BD91FD10-07D8-3642-8532-7D718468E07C}" type="slidenum">
              <a:rPr lang="en-US" smtClean="0"/>
              <a:t>‹#›</a:t>
            </a:fld>
            <a:endParaRPr lang="en-US" dirty="0"/>
          </a:p>
        </p:txBody>
      </p:sp>
    </p:spTree>
    <p:extLst>
      <p:ext uri="{BB962C8B-B14F-4D97-AF65-F5344CB8AC3E}">
        <p14:creationId xmlns:p14="http://schemas.microsoft.com/office/powerpoint/2010/main" val="4041375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A70C64-C5DE-734C-9612-D55F557DB1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7B1ADD8-96BD-8042-817B-57C202B6A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69293E4-2700-A34D-B98F-B4EDF2BAC6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7F8E4D2B-A331-6643-AD7D-E0AB25E593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0E1AB61-5CD2-A243-ADC7-D051CBF5D2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1FD10-07D8-3642-8532-7D718468E07C}" type="slidenum">
              <a:rPr lang="en-US" smtClean="0"/>
              <a:t>‹#›</a:t>
            </a:fld>
            <a:endParaRPr lang="en-US" dirty="0"/>
          </a:p>
        </p:txBody>
      </p:sp>
    </p:spTree>
    <p:extLst>
      <p:ext uri="{BB962C8B-B14F-4D97-AF65-F5344CB8AC3E}">
        <p14:creationId xmlns:p14="http://schemas.microsoft.com/office/powerpoint/2010/main" val="3243631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D91FD10-07D8-3642-8532-7D718468E07C}" type="slidenum">
              <a:rPr lang="en-US" smtClean="0">
                <a:solidFill>
                  <a:schemeClr val="tx1"/>
                </a:solidFill>
              </a:rPr>
              <a:t>1</a:t>
            </a:fld>
            <a:endParaRPr lang="en-US" dirty="0">
              <a:solidFill>
                <a:schemeClr val="tx1"/>
              </a:solidFill>
            </a:endParaRPr>
          </a:p>
        </p:txBody>
      </p:sp>
      <p:sp>
        <p:nvSpPr>
          <p:cNvPr id="11" name="Title 10">
            <a:extLst>
              <a:ext uri="{FF2B5EF4-FFF2-40B4-BE49-F238E27FC236}">
                <a16:creationId xmlns:a16="http://schemas.microsoft.com/office/drawing/2014/main" id="{56BFFB6C-92B3-9F47-A45C-19BB382CBB70}"/>
              </a:ext>
            </a:extLst>
          </p:cNvPr>
          <p:cNvSpPr txBox="1">
            <a:spLocks noGrp="1"/>
          </p:cNvSpPr>
          <p:nvPr>
            <p:ph type="title" idx="4294967295"/>
          </p:nvPr>
        </p:nvSpPr>
        <p:spPr>
          <a:xfrm>
            <a:off x="470218" y="2245301"/>
            <a:ext cx="6832282" cy="12516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endParaRPr lang="en-GB" sz="3600" b="1" i="0" u="none" strike="noStrike" kern="1200" cap="none" spc="0" normalizeH="0" baseline="0" noProof="0" dirty="0">
              <a:ln>
                <a:noFill/>
              </a:ln>
              <a:solidFill>
                <a:schemeClr val="bg1"/>
              </a:solidFill>
              <a:effectLst/>
              <a:uLnTx/>
              <a:uFillTx/>
              <a:latin typeface="Tahoma"/>
              <a:ea typeface="Tahoma"/>
              <a:cs typeface="Tahoma"/>
            </a:endParaRPr>
          </a:p>
          <a:p>
            <a:pPr marL="0" marR="0" lvl="0" indent="0" algn="l" defTabSz="914400" rtl="0" eaLnBrk="1" fontAlgn="auto" latinLnBrk="0" hangingPunct="1">
              <a:lnSpc>
                <a:spcPct val="100000"/>
              </a:lnSpc>
              <a:spcBef>
                <a:spcPts val="0"/>
              </a:spcBef>
              <a:spcAft>
                <a:spcPts val="400"/>
              </a:spcAft>
              <a:buClrTx/>
              <a:buSzTx/>
              <a:buFontTx/>
              <a:buNone/>
              <a:tabLst/>
              <a:defRPr/>
            </a:pPr>
            <a:endParaRPr kumimoji="0" lang="en-US" sz="3600" b="0" i="0" u="none" strike="noStrike" kern="1200" cap="none" spc="0" normalizeH="0" baseline="0" noProof="0" dirty="0">
              <a:ln>
                <a:noFill/>
              </a:ln>
              <a:solidFill>
                <a:schemeClr val="bg1"/>
              </a:solidFill>
              <a:effectLst/>
              <a:uLnTx/>
              <a:uFillTx/>
              <a:latin typeface="+mn-lt"/>
              <a:ea typeface="+mn-ea"/>
              <a:cs typeface="+mn-cs"/>
            </a:endParaRPr>
          </a:p>
        </p:txBody>
      </p:sp>
      <p:sp>
        <p:nvSpPr>
          <p:cNvPr id="12" name="TextBox 11">
            <a:extLst>
              <a:ext uri="{FF2B5EF4-FFF2-40B4-BE49-F238E27FC236}">
                <a16:creationId xmlns:a16="http://schemas.microsoft.com/office/drawing/2014/main" id="{56BFFB6C-92B3-9F47-A45C-19BB382CBB70}"/>
              </a:ext>
            </a:extLst>
          </p:cNvPr>
          <p:cNvSpPr txBox="1"/>
          <p:nvPr/>
        </p:nvSpPr>
        <p:spPr>
          <a:xfrm>
            <a:off x="87877" y="2035945"/>
            <a:ext cx="7494451" cy="2616101"/>
          </a:xfrm>
          <a:prstGeom prst="rect">
            <a:avLst/>
          </a:prstGeom>
          <a:noFill/>
        </p:spPr>
        <p:txBody>
          <a:bodyPr wrap="square" rtlCol="0">
            <a:spAutoFit/>
          </a:bodyPr>
          <a:lstStyle/>
          <a:p>
            <a:pPr>
              <a:spcAft>
                <a:spcPts val="1200"/>
              </a:spcAft>
            </a:pPr>
            <a:endParaRPr lang="en-GB" sz="3600" b="1" i="0" dirty="0">
              <a:solidFill>
                <a:srgbClr val="000000"/>
              </a:solidFill>
              <a:effectLst/>
              <a:latin typeface="Tahoma" panose="020B0604030504040204" pitchFamily="34" charset="0"/>
              <a:ea typeface="Tahoma" panose="020B0604030504040204" pitchFamily="34" charset="0"/>
              <a:cs typeface="Tahoma" panose="020B0604030504040204" pitchFamily="34" charset="0"/>
            </a:endParaRPr>
          </a:p>
          <a:p>
            <a:pPr algn="ctr">
              <a:spcAft>
                <a:spcPts val="1200"/>
              </a:spcAft>
            </a:pPr>
            <a:r>
              <a:rPr lang="en-GB" sz="36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Community, Health and Wellbeing strategy for </a:t>
            </a:r>
          </a:p>
          <a:p>
            <a:pPr>
              <a:spcAft>
                <a:spcPts val="1200"/>
              </a:spcAft>
            </a:pPr>
            <a:r>
              <a:rPr lang="en-GB" sz="3600" b="1" i="0" dirty="0">
                <a:solidFill>
                  <a:srgbClr val="000000"/>
                </a:solidFill>
                <a:effectLst/>
                <a:latin typeface="Tahoma" panose="020B0604030504040204" pitchFamily="34" charset="0"/>
                <a:ea typeface="Tahoma" panose="020B0604030504040204" pitchFamily="34" charset="0"/>
                <a:cs typeface="Tahoma" panose="020B0604030504040204" pitchFamily="34" charset="0"/>
              </a:rPr>
              <a:t>          Duston </a:t>
            </a:r>
            <a:r>
              <a:rPr lang="en-GB" sz="3600" b="1" dirty="0">
                <a:solidFill>
                  <a:srgbClr val="000000"/>
                </a:solidFill>
                <a:latin typeface="Tahoma" panose="020B0604030504040204" pitchFamily="34" charset="0"/>
                <a:ea typeface="Tahoma" panose="020B0604030504040204" pitchFamily="34" charset="0"/>
                <a:cs typeface="Tahoma" panose="020B0604030504040204" pitchFamily="34" charset="0"/>
              </a:rPr>
              <a:t>2024 - 2027 </a:t>
            </a:r>
          </a:p>
        </p:txBody>
      </p:sp>
      <p:sp>
        <p:nvSpPr>
          <p:cNvPr id="4" name="Rectangle 1">
            <a:extLst>
              <a:ext uri="{FF2B5EF4-FFF2-40B4-BE49-F238E27FC236}">
                <a16:creationId xmlns:a16="http://schemas.microsoft.com/office/drawing/2014/main" id="{D35369A2-E431-3E97-55D2-5380324E3659}"/>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pic>
        <p:nvPicPr>
          <p:cNvPr id="10" name="Picture 9" descr="A logo with a tree in the middle&#10;&#10;Description automatically generated">
            <a:extLst>
              <a:ext uri="{FF2B5EF4-FFF2-40B4-BE49-F238E27FC236}">
                <a16:creationId xmlns:a16="http://schemas.microsoft.com/office/drawing/2014/main" id="{F97337EB-3467-4CDD-353E-1999FCCC414B}"/>
              </a:ext>
            </a:extLst>
          </p:cNvPr>
          <p:cNvPicPr>
            <a:picLocks noChangeAspect="1"/>
          </p:cNvPicPr>
          <p:nvPr/>
        </p:nvPicPr>
        <p:blipFill>
          <a:blip r:embed="rId3"/>
          <a:stretch>
            <a:fillRect/>
          </a:stretch>
        </p:blipFill>
        <p:spPr>
          <a:xfrm>
            <a:off x="2789268" y="209357"/>
            <a:ext cx="1548556" cy="1183610"/>
          </a:xfrm>
          <a:prstGeom prst="rect">
            <a:avLst/>
          </a:prstGeom>
        </p:spPr>
      </p:pic>
      <p:sp>
        <p:nvSpPr>
          <p:cNvPr id="15" name="TextBox 14">
            <a:extLst>
              <a:ext uri="{FF2B5EF4-FFF2-40B4-BE49-F238E27FC236}">
                <a16:creationId xmlns:a16="http://schemas.microsoft.com/office/drawing/2014/main" id="{B3A6657D-68CC-1FD6-F81D-355705958BB4}"/>
              </a:ext>
            </a:extLst>
          </p:cNvPr>
          <p:cNvSpPr txBox="1"/>
          <p:nvPr/>
        </p:nvSpPr>
        <p:spPr>
          <a:xfrm>
            <a:off x="8959065" y="2455524"/>
            <a:ext cx="2537717" cy="369332"/>
          </a:xfrm>
          <a:prstGeom prst="rect">
            <a:avLst/>
          </a:prstGeom>
          <a:noFill/>
        </p:spPr>
        <p:txBody>
          <a:bodyPr wrap="square" rtlCol="0">
            <a:spAutoFit/>
          </a:bodyPr>
          <a:lstStyle/>
          <a:p>
            <a:r>
              <a:rPr lang="en-GB" dirty="0">
                <a:solidFill>
                  <a:schemeClr val="bg1"/>
                </a:solidFill>
              </a:rPr>
              <a:t>Add image here </a:t>
            </a:r>
          </a:p>
        </p:txBody>
      </p:sp>
      <p:pic>
        <p:nvPicPr>
          <p:cNvPr id="6" name="Picture 5" descr="A sculpture in a garden&#10;&#10;Description automatically generated">
            <a:extLst>
              <a:ext uri="{FF2B5EF4-FFF2-40B4-BE49-F238E27FC236}">
                <a16:creationId xmlns:a16="http://schemas.microsoft.com/office/drawing/2014/main" id="{BA596487-8C10-08ED-E9A4-707EF749FA47}"/>
              </a:ext>
            </a:extLst>
          </p:cNvPr>
          <p:cNvPicPr>
            <a:picLocks noChangeAspect="1"/>
          </p:cNvPicPr>
          <p:nvPr/>
        </p:nvPicPr>
        <p:blipFill>
          <a:blip r:embed="rId4"/>
          <a:stretch>
            <a:fillRect/>
          </a:stretch>
        </p:blipFill>
        <p:spPr>
          <a:xfrm rot="5400000">
            <a:off x="6388207" y="914293"/>
            <a:ext cx="6858000" cy="5029414"/>
          </a:xfrm>
          <a:prstGeom prst="rect">
            <a:avLst/>
          </a:prstGeom>
        </p:spPr>
      </p:pic>
      <p:sp>
        <p:nvSpPr>
          <p:cNvPr id="5" name="Rectangle 4">
            <a:extLst>
              <a:ext uri="{FF2B5EF4-FFF2-40B4-BE49-F238E27FC236}">
                <a16:creationId xmlns:a16="http://schemas.microsoft.com/office/drawing/2014/main" id="{53028422-F164-5DDF-2AA0-F5248A7A2AFA}"/>
              </a:ext>
            </a:extLst>
          </p:cNvPr>
          <p:cNvSpPr/>
          <p:nvPr/>
        </p:nvSpPr>
        <p:spPr>
          <a:xfrm>
            <a:off x="0" y="5943600"/>
            <a:ext cx="7302500" cy="914400"/>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nSpc>
                <a:spcPct val="300000"/>
              </a:lnSpc>
            </a:pPr>
            <a:endParaRPr lang="en-US" sz="900" dirty="0"/>
          </a:p>
          <a:p>
            <a:r>
              <a:rPr lang="en-US" sz="1600" dirty="0"/>
              <a:t>Adopted 07/03/2024 – V1</a:t>
            </a:r>
            <a:endParaRPr lang="en-GB" sz="1600" dirty="0"/>
          </a:p>
        </p:txBody>
      </p:sp>
    </p:spTree>
    <p:extLst>
      <p:ext uri="{BB962C8B-B14F-4D97-AF65-F5344CB8AC3E}">
        <p14:creationId xmlns:p14="http://schemas.microsoft.com/office/powerpoint/2010/main" val="3307490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F4A0E0-6180-F18B-8C69-2D6D71338C76}"/>
              </a:ext>
            </a:extLst>
          </p:cNvPr>
          <p:cNvSpPr txBox="1"/>
          <p:nvPr/>
        </p:nvSpPr>
        <p:spPr>
          <a:xfrm>
            <a:off x="8959065" y="2455524"/>
            <a:ext cx="2537717" cy="369332"/>
          </a:xfrm>
          <a:prstGeom prst="rect">
            <a:avLst/>
          </a:prstGeom>
          <a:noFill/>
        </p:spPr>
        <p:txBody>
          <a:bodyPr wrap="square" rtlCol="0">
            <a:spAutoFit/>
          </a:bodyPr>
          <a:lstStyle/>
          <a:p>
            <a:r>
              <a:rPr lang="en-GB" dirty="0">
                <a:solidFill>
                  <a:schemeClr val="bg1"/>
                </a:solidFill>
              </a:rPr>
              <a:t>Add image here </a:t>
            </a:r>
          </a:p>
        </p:txBody>
      </p:sp>
      <p:sp>
        <p:nvSpPr>
          <p:cNvPr id="2" name="Title 8" descr="What this briefing is about">
            <a:extLst>
              <a:ext uri="{FF2B5EF4-FFF2-40B4-BE49-F238E27FC236}">
                <a16:creationId xmlns:a16="http://schemas.microsoft.com/office/drawing/2014/main" id="{E30D8A62-5C80-5704-C519-5FDCA09C45AA}"/>
              </a:ext>
            </a:extLst>
          </p:cNvPr>
          <p:cNvSpPr txBox="1">
            <a:spLocks/>
          </p:cNvSpPr>
          <p:nvPr/>
        </p:nvSpPr>
        <p:spPr>
          <a:xfrm>
            <a:off x="0" y="0"/>
            <a:ext cx="12192000" cy="954107"/>
          </a:xfrm>
          <a:prstGeom prst="rect">
            <a:avLst/>
          </a:prstGeom>
          <a:solidFill>
            <a:schemeClr val="accent6"/>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en-GB" sz="2800" b="1" dirty="0">
                <a:solidFill>
                  <a:schemeClr val="bg1"/>
                </a:solidFill>
                <a:latin typeface="Tahoma" panose="020B0604030504040204" pitchFamily="34" charset="0"/>
                <a:ea typeface="Tahoma" panose="020B0604030504040204" pitchFamily="34" charset="0"/>
                <a:cs typeface="Tahoma" panose="020B0604030504040204" pitchFamily="34" charset="0"/>
              </a:rPr>
              <a:t>How Duston Parish Council currently supports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Integrated</a:t>
            </a:r>
            <a:r>
              <a:rPr lang="en-US" sz="2800" b="1" spc="3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p>
          <a:p>
            <a:pPr>
              <a:lnSpc>
                <a:spcPct val="100000"/>
              </a:lnSpc>
              <a:spcBef>
                <a:spcPts val="0"/>
              </a:spcBef>
              <a:defRPr/>
            </a:pP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Care</a:t>
            </a:r>
            <a:r>
              <a:rPr lang="en-US" sz="2800" b="1" spc="-6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Northamptonshire</a:t>
            </a:r>
            <a:r>
              <a:rPr lang="en-US" sz="2800" b="1" spc="-12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'Live</a:t>
            </a:r>
            <a:r>
              <a:rPr lang="en-US" sz="2800" b="1" spc="-2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your</a:t>
            </a:r>
            <a:r>
              <a:rPr lang="en-US" sz="2800" b="1" spc="3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best</a:t>
            </a:r>
            <a:r>
              <a:rPr lang="en-US" sz="2800" b="1" spc="-6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life’</a:t>
            </a:r>
            <a:r>
              <a:rPr lang="en-US" sz="2800" b="1" spc="-3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spc="-10" dirty="0">
                <a:solidFill>
                  <a:schemeClr val="bg1"/>
                </a:solidFill>
                <a:latin typeface="Tahoma" panose="020B0604030504040204" pitchFamily="34" charset="0"/>
                <a:ea typeface="Tahoma" panose="020B0604030504040204" pitchFamily="34" charset="0"/>
                <a:cs typeface="Tahoma" panose="020B0604030504040204" pitchFamily="34" charset="0"/>
              </a:rPr>
              <a:t>ambitions</a:t>
            </a:r>
            <a:r>
              <a:rPr lang="en-GB"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3" name="Table 9">
            <a:extLst>
              <a:ext uri="{FF2B5EF4-FFF2-40B4-BE49-F238E27FC236}">
                <a16:creationId xmlns:a16="http://schemas.microsoft.com/office/drawing/2014/main" id="{5E41D5B9-41B2-9C8F-D18C-1ED3928A8A50}"/>
              </a:ext>
            </a:extLst>
          </p:cNvPr>
          <p:cNvGraphicFramePr>
            <a:graphicFrameLocks noGrp="1"/>
          </p:cNvGraphicFramePr>
          <p:nvPr>
            <p:extLst>
              <p:ext uri="{D42A27DB-BD31-4B8C-83A1-F6EECF244321}">
                <p14:modId xmlns:p14="http://schemas.microsoft.com/office/powerpoint/2010/main" val="2557820273"/>
              </p:ext>
            </p:extLst>
          </p:nvPr>
        </p:nvGraphicFramePr>
        <p:xfrm>
          <a:off x="213474" y="1229989"/>
          <a:ext cx="11694274" cy="5496503"/>
        </p:xfrm>
        <a:graphic>
          <a:graphicData uri="http://schemas.openxmlformats.org/drawingml/2006/table">
            <a:tbl>
              <a:tblPr firstRow="1" bandRow="1">
                <a:tableStyleId>{72833802-FEF1-4C79-8D5D-14CF1EAF98D9}</a:tableStyleId>
              </a:tblPr>
              <a:tblGrid>
                <a:gridCol w="5851424">
                  <a:extLst>
                    <a:ext uri="{9D8B030D-6E8A-4147-A177-3AD203B41FA5}">
                      <a16:colId xmlns:a16="http://schemas.microsoft.com/office/drawing/2014/main" val="2921977799"/>
                    </a:ext>
                  </a:extLst>
                </a:gridCol>
                <a:gridCol w="5634570">
                  <a:extLst>
                    <a:ext uri="{9D8B030D-6E8A-4147-A177-3AD203B41FA5}">
                      <a16:colId xmlns:a16="http://schemas.microsoft.com/office/drawing/2014/main" val="1909903630"/>
                    </a:ext>
                  </a:extLst>
                </a:gridCol>
                <a:gridCol w="208280">
                  <a:extLst>
                    <a:ext uri="{9D8B030D-6E8A-4147-A177-3AD203B41FA5}">
                      <a16:colId xmlns:a16="http://schemas.microsoft.com/office/drawing/2014/main" val="2973274929"/>
                    </a:ext>
                  </a:extLst>
                </a:gridCol>
              </a:tblGrid>
              <a:tr h="650183">
                <a:tc>
                  <a:txBody>
                    <a:bodyPr/>
                    <a:lstStyle/>
                    <a:p>
                      <a:pPr algn="ctr"/>
                      <a:r>
                        <a:rPr lang="en-GB" dirty="0"/>
                        <a:t>Ambition and outcome </a:t>
                      </a:r>
                    </a:p>
                  </a:txBody>
                  <a:tcPr/>
                </a:tc>
                <a:tc>
                  <a:txBody>
                    <a:bodyPr/>
                    <a:lstStyle/>
                    <a:p>
                      <a:pPr algn="ctr"/>
                      <a:r>
                        <a:rPr lang="en-GB"/>
                        <a:t>How do we currently align / support</a:t>
                      </a:r>
                      <a:endParaRPr lang="en-GB" dirty="0"/>
                    </a:p>
                  </a:txBody>
                  <a:tcPr/>
                </a:tc>
                <a:tc>
                  <a:txBody>
                    <a:bodyPr/>
                    <a:lstStyle/>
                    <a:p>
                      <a:endParaRPr lang="en-GB" dirty="0"/>
                    </a:p>
                  </a:txBody>
                  <a:tcPr/>
                </a:tc>
                <a:extLst>
                  <a:ext uri="{0D108BD9-81ED-4DB2-BD59-A6C34878D82A}">
                    <a16:rowId xmlns:a16="http://schemas.microsoft.com/office/drawing/2014/main" val="634336276"/>
                  </a:ext>
                </a:extLst>
              </a:tr>
              <a:tr h="837829">
                <a:tc>
                  <a:txBody>
                    <a:bodyPr/>
                    <a:lstStyle/>
                    <a:p>
                      <a:pPr marL="177165"/>
                      <a:endParaRPr lang="en-US" sz="1200" b="1" dirty="0">
                        <a:solidFill>
                          <a:srgbClr val="D12323"/>
                        </a:solidFill>
                        <a:effectLst/>
                        <a:latin typeface="Arial" panose="020B0604020202020204" pitchFamily="34" charset="0"/>
                        <a:ea typeface="Arial" panose="020B0604020202020204" pitchFamily="34" charset="0"/>
                      </a:endParaRPr>
                    </a:p>
                    <a:p>
                      <a:pPr marL="177165"/>
                      <a:r>
                        <a:rPr lang="en-US" sz="1200" b="1" dirty="0">
                          <a:solidFill>
                            <a:srgbClr val="D12323"/>
                          </a:solidFill>
                          <a:effectLst/>
                          <a:latin typeface="Arial" panose="020B0604020202020204" pitchFamily="34" charset="0"/>
                          <a:ea typeface="Arial" panose="020B0604020202020204" pitchFamily="34" charset="0"/>
                        </a:rPr>
                        <a:t>6</a:t>
                      </a:r>
                      <a:r>
                        <a:rPr lang="en-US" sz="1200" b="1" dirty="0">
                          <a:solidFill>
                            <a:srgbClr val="B14241"/>
                          </a:solidFill>
                          <a:effectLst/>
                          <a:latin typeface="Arial" panose="020B0604020202020204" pitchFamily="34" charset="0"/>
                          <a:ea typeface="Arial" panose="020B0604020202020204" pitchFamily="34" charset="0"/>
                        </a:rPr>
                        <a:t>.</a:t>
                      </a:r>
                      <a:r>
                        <a:rPr lang="en-US" sz="1200" b="1" spc="-70" dirty="0">
                          <a:solidFill>
                            <a:srgbClr val="B14241"/>
                          </a:solidFill>
                          <a:effectLst/>
                          <a:latin typeface="Arial" panose="020B0604020202020204" pitchFamily="34" charset="0"/>
                          <a:ea typeface="Arial" panose="020B0604020202020204" pitchFamily="34" charset="0"/>
                        </a:rPr>
                        <a:t> </a:t>
                      </a:r>
                      <a:r>
                        <a:rPr lang="en-US" sz="1200" b="1" dirty="0">
                          <a:solidFill>
                            <a:srgbClr val="D12323"/>
                          </a:solidFill>
                          <a:effectLst/>
                          <a:latin typeface="Arial" panose="020B0604020202020204" pitchFamily="34" charset="0"/>
                          <a:ea typeface="Arial" panose="020B0604020202020204" pitchFamily="34" charset="0"/>
                        </a:rPr>
                        <a:t>TO</a:t>
                      </a:r>
                      <a:r>
                        <a:rPr lang="en-US" sz="1200" b="1" spc="5" dirty="0">
                          <a:solidFill>
                            <a:srgbClr val="D12323"/>
                          </a:solidFill>
                          <a:effectLst/>
                          <a:latin typeface="Arial" panose="020B0604020202020204" pitchFamily="34" charset="0"/>
                          <a:ea typeface="Arial" panose="020B0604020202020204" pitchFamily="34" charset="0"/>
                        </a:rPr>
                        <a:t> </a:t>
                      </a:r>
                      <a:r>
                        <a:rPr lang="en-US" sz="1200" b="1" dirty="0">
                          <a:solidFill>
                            <a:srgbClr val="D12323"/>
                          </a:solidFill>
                          <a:effectLst/>
                          <a:latin typeface="Arial" panose="020B0604020202020204" pitchFamily="34" charset="0"/>
                          <a:ea typeface="Arial" panose="020B0604020202020204" pitchFamily="34" charset="0"/>
                        </a:rPr>
                        <a:t>FEEL</a:t>
                      </a:r>
                      <a:r>
                        <a:rPr lang="en-US" sz="1200" b="1" spc="-15" dirty="0">
                          <a:solidFill>
                            <a:srgbClr val="D12323"/>
                          </a:solidFill>
                          <a:effectLst/>
                          <a:latin typeface="Arial" panose="020B0604020202020204" pitchFamily="34" charset="0"/>
                          <a:ea typeface="Arial" panose="020B0604020202020204" pitchFamily="34" charset="0"/>
                        </a:rPr>
                        <a:t> </a:t>
                      </a:r>
                      <a:r>
                        <a:rPr lang="en-US" sz="1200" b="1" dirty="0">
                          <a:solidFill>
                            <a:srgbClr val="D12323"/>
                          </a:solidFill>
                          <a:effectLst/>
                          <a:latin typeface="Arial" panose="020B0604020202020204" pitchFamily="34" charset="0"/>
                          <a:ea typeface="Arial" panose="020B0604020202020204" pitchFamily="34" charset="0"/>
                        </a:rPr>
                        <a:t>SAFE</a:t>
                      </a:r>
                      <a:r>
                        <a:rPr lang="en-US" sz="1200" b="1" spc="30" dirty="0">
                          <a:solidFill>
                            <a:srgbClr val="D12323"/>
                          </a:solidFill>
                          <a:effectLst/>
                          <a:latin typeface="Arial" panose="020B0604020202020204" pitchFamily="34" charset="0"/>
                          <a:ea typeface="Arial" panose="020B0604020202020204" pitchFamily="34" charset="0"/>
                        </a:rPr>
                        <a:t> </a:t>
                      </a:r>
                      <a:r>
                        <a:rPr lang="en-US" sz="1200" b="1" dirty="0">
                          <a:solidFill>
                            <a:srgbClr val="D12323"/>
                          </a:solidFill>
                          <a:effectLst/>
                          <a:latin typeface="Arial" panose="020B0604020202020204" pitchFamily="34" charset="0"/>
                          <a:ea typeface="Arial" panose="020B0604020202020204" pitchFamily="34" charset="0"/>
                        </a:rPr>
                        <a:t>IN</a:t>
                      </a:r>
                      <a:r>
                        <a:rPr lang="en-US" sz="1200" b="1" spc="-60" dirty="0">
                          <a:solidFill>
                            <a:srgbClr val="D12323"/>
                          </a:solidFill>
                          <a:effectLst/>
                          <a:latin typeface="Arial" panose="020B0604020202020204" pitchFamily="34" charset="0"/>
                          <a:ea typeface="Arial" panose="020B0604020202020204" pitchFamily="34" charset="0"/>
                        </a:rPr>
                        <a:t> </a:t>
                      </a:r>
                      <a:r>
                        <a:rPr lang="en-US" sz="1200" b="1" dirty="0">
                          <a:solidFill>
                            <a:srgbClr val="D12323"/>
                          </a:solidFill>
                          <a:effectLst/>
                          <a:latin typeface="Arial" panose="020B0604020202020204" pitchFamily="34" charset="0"/>
                          <a:ea typeface="Arial" panose="020B0604020202020204" pitchFamily="34" charset="0"/>
                        </a:rPr>
                        <a:t>THEIR</a:t>
                      </a:r>
                      <a:r>
                        <a:rPr lang="en-US" sz="1200" b="1" spc="50" dirty="0">
                          <a:solidFill>
                            <a:srgbClr val="D12323"/>
                          </a:solidFill>
                          <a:effectLst/>
                          <a:latin typeface="Arial" panose="020B0604020202020204" pitchFamily="34" charset="0"/>
                          <a:ea typeface="Arial" panose="020B0604020202020204" pitchFamily="34" charset="0"/>
                        </a:rPr>
                        <a:t> </a:t>
                      </a:r>
                      <a:r>
                        <a:rPr lang="en-US" sz="1200" b="1" dirty="0">
                          <a:solidFill>
                            <a:srgbClr val="D12323"/>
                          </a:solidFill>
                          <a:effectLst/>
                          <a:latin typeface="Arial" panose="020B0604020202020204" pitchFamily="34" charset="0"/>
                          <a:ea typeface="Arial" panose="020B0604020202020204" pitchFamily="34" charset="0"/>
                        </a:rPr>
                        <a:t>HOMES</a:t>
                      </a:r>
                      <a:r>
                        <a:rPr lang="en-US" sz="1200" b="1" spc="30" dirty="0">
                          <a:solidFill>
                            <a:srgbClr val="D12323"/>
                          </a:solidFill>
                          <a:effectLst/>
                          <a:latin typeface="Arial" panose="020B0604020202020204" pitchFamily="34" charset="0"/>
                          <a:ea typeface="Arial" panose="020B0604020202020204" pitchFamily="34" charset="0"/>
                        </a:rPr>
                        <a:t> </a:t>
                      </a:r>
                      <a:r>
                        <a:rPr lang="en-US" sz="1200" b="1" dirty="0">
                          <a:solidFill>
                            <a:srgbClr val="D12323"/>
                          </a:solidFill>
                          <a:effectLst/>
                          <a:latin typeface="Arial" panose="020B0604020202020204" pitchFamily="34" charset="0"/>
                          <a:ea typeface="Arial" panose="020B0604020202020204" pitchFamily="34" charset="0"/>
                        </a:rPr>
                        <a:t>AND</a:t>
                      </a:r>
                      <a:r>
                        <a:rPr lang="en-US" sz="1200" b="1" spc="-20" dirty="0">
                          <a:solidFill>
                            <a:srgbClr val="D12323"/>
                          </a:solidFill>
                          <a:effectLst/>
                          <a:latin typeface="Arial" panose="020B0604020202020204" pitchFamily="34" charset="0"/>
                          <a:ea typeface="Arial" panose="020B0604020202020204" pitchFamily="34" charset="0"/>
                        </a:rPr>
                        <a:t> WHEN OUT</a:t>
                      </a:r>
                      <a:r>
                        <a:rPr lang="en-US" sz="1200" b="1" spc="-85" dirty="0">
                          <a:solidFill>
                            <a:srgbClr val="D12323"/>
                          </a:solidFill>
                          <a:effectLst/>
                          <a:latin typeface="Arial" panose="020B0604020202020204" pitchFamily="34" charset="0"/>
                          <a:ea typeface="Arial" panose="020B0604020202020204" pitchFamily="34" charset="0"/>
                        </a:rPr>
                        <a:t> </a:t>
                      </a:r>
                      <a:r>
                        <a:rPr lang="en-US" sz="1200" b="1" spc="-20" dirty="0">
                          <a:solidFill>
                            <a:srgbClr val="D12323"/>
                          </a:solidFill>
                          <a:effectLst/>
                          <a:latin typeface="Arial" panose="020B0604020202020204" pitchFamily="34" charset="0"/>
                          <a:ea typeface="Arial" panose="020B0604020202020204" pitchFamily="34" charset="0"/>
                        </a:rPr>
                        <a:t>AND</a:t>
                      </a:r>
                      <a:r>
                        <a:rPr lang="en-US" sz="1200" b="1" spc="-80" dirty="0">
                          <a:solidFill>
                            <a:srgbClr val="D12323"/>
                          </a:solidFill>
                          <a:effectLst/>
                          <a:latin typeface="Arial" panose="020B0604020202020204" pitchFamily="34" charset="0"/>
                          <a:ea typeface="Arial" panose="020B0604020202020204" pitchFamily="34" charset="0"/>
                        </a:rPr>
                        <a:t> </a:t>
                      </a:r>
                      <a:r>
                        <a:rPr lang="en-US" sz="1200" b="1" spc="-20" dirty="0">
                          <a:solidFill>
                            <a:srgbClr val="D12323"/>
                          </a:solidFill>
                          <a:effectLst/>
                          <a:latin typeface="Arial" panose="020B0604020202020204" pitchFamily="34" charset="0"/>
                          <a:ea typeface="Arial" panose="020B0604020202020204" pitchFamily="34" charset="0"/>
                        </a:rPr>
                        <a:t>ABOUT</a:t>
                      </a:r>
                      <a:r>
                        <a:rPr lang="en-US" sz="1200" b="1" spc="-80" dirty="0">
                          <a:solidFill>
                            <a:srgbClr val="D12323"/>
                          </a:solidFill>
                          <a:effectLst/>
                          <a:latin typeface="Arial" panose="020B0604020202020204" pitchFamily="34" charset="0"/>
                          <a:ea typeface="Arial" panose="020B0604020202020204" pitchFamily="34" charset="0"/>
                        </a:rPr>
                        <a:t> </a:t>
                      </a:r>
                      <a:r>
                        <a:rPr lang="en-US" sz="1200" spc="-20" dirty="0">
                          <a:solidFill>
                            <a:srgbClr val="B52D2F"/>
                          </a:solidFill>
                          <a:effectLst/>
                          <a:latin typeface="Arial" panose="020B0604020202020204" pitchFamily="34" charset="0"/>
                          <a:ea typeface="Arial" panose="020B0604020202020204" pitchFamily="34" charset="0"/>
                        </a:rPr>
                        <a:t>-</a:t>
                      </a:r>
                      <a:r>
                        <a:rPr lang="en-US" sz="1200" spc="130" dirty="0">
                          <a:solidFill>
                            <a:srgbClr val="B52D2F"/>
                          </a:solidFill>
                          <a:effectLst/>
                          <a:latin typeface="Arial" panose="020B0604020202020204" pitchFamily="34" charset="0"/>
                          <a:ea typeface="Arial" panose="020B0604020202020204" pitchFamily="34" charset="0"/>
                        </a:rPr>
                        <a:t> </a:t>
                      </a:r>
                      <a:r>
                        <a:rPr lang="en-US" sz="1200" b="0" spc="-20" dirty="0">
                          <a:solidFill>
                            <a:srgbClr val="D12323"/>
                          </a:solidFill>
                          <a:effectLst/>
                          <a:latin typeface="Arial" panose="020B0604020202020204" pitchFamily="34" charset="0"/>
                          <a:ea typeface="Arial" panose="020B0604020202020204" pitchFamily="34" charset="0"/>
                        </a:rPr>
                        <a:t>People</a:t>
                      </a:r>
                      <a:r>
                        <a:rPr lang="en-US" sz="1200" b="0" spc="-70" dirty="0">
                          <a:solidFill>
                            <a:srgbClr val="D12323"/>
                          </a:solidFill>
                          <a:effectLst/>
                          <a:latin typeface="Arial" panose="020B0604020202020204" pitchFamily="34" charset="0"/>
                          <a:ea typeface="Arial" panose="020B0604020202020204" pitchFamily="34" charset="0"/>
                        </a:rPr>
                        <a:t> </a:t>
                      </a:r>
                      <a:r>
                        <a:rPr lang="en-US" sz="1200" b="0" spc="-20" dirty="0">
                          <a:solidFill>
                            <a:srgbClr val="D12323"/>
                          </a:solidFill>
                          <a:effectLst/>
                          <a:latin typeface="Arial" panose="020B0604020202020204" pitchFamily="34" charset="0"/>
                          <a:ea typeface="Arial" panose="020B0604020202020204" pitchFamily="34" charset="0"/>
                        </a:rPr>
                        <a:t>are</a:t>
                      </a:r>
                      <a:r>
                        <a:rPr lang="en-US" sz="1200" b="0" spc="-80" dirty="0">
                          <a:solidFill>
                            <a:srgbClr val="D12323"/>
                          </a:solidFill>
                          <a:effectLst/>
                          <a:latin typeface="Arial" panose="020B0604020202020204" pitchFamily="34" charset="0"/>
                          <a:ea typeface="Arial" panose="020B0604020202020204" pitchFamily="34" charset="0"/>
                        </a:rPr>
                        <a:t> </a:t>
                      </a:r>
                      <a:r>
                        <a:rPr lang="en-US" sz="1200" b="0" spc="-20" dirty="0">
                          <a:solidFill>
                            <a:srgbClr val="D12323"/>
                          </a:solidFill>
                          <a:effectLst/>
                          <a:latin typeface="Arial" panose="020B0604020202020204" pitchFamily="34" charset="0"/>
                          <a:ea typeface="Arial" panose="020B0604020202020204" pitchFamily="34" charset="0"/>
                        </a:rPr>
                        <a:t>safe</a:t>
                      </a:r>
                      <a:r>
                        <a:rPr lang="en-US" sz="1200" b="0" spc="-85" dirty="0">
                          <a:solidFill>
                            <a:srgbClr val="D12323"/>
                          </a:solidFill>
                          <a:effectLst/>
                          <a:latin typeface="Arial" panose="020B0604020202020204" pitchFamily="34" charset="0"/>
                          <a:ea typeface="Arial" panose="020B0604020202020204" pitchFamily="34" charset="0"/>
                        </a:rPr>
                        <a:t> </a:t>
                      </a:r>
                      <a:r>
                        <a:rPr lang="en-US" sz="1200" b="0" spc="-20" dirty="0">
                          <a:solidFill>
                            <a:srgbClr val="D12323"/>
                          </a:solidFill>
                          <a:effectLst/>
                          <a:latin typeface="Arial" panose="020B0604020202020204" pitchFamily="34" charset="0"/>
                          <a:ea typeface="Arial" panose="020B0604020202020204" pitchFamily="34" charset="0"/>
                        </a:rPr>
                        <a:t>in</a:t>
                      </a:r>
                      <a:r>
                        <a:rPr lang="en-US" sz="1200" b="0" spc="-85" dirty="0">
                          <a:solidFill>
                            <a:srgbClr val="D12323"/>
                          </a:solidFill>
                          <a:effectLst/>
                          <a:latin typeface="Arial" panose="020B0604020202020204" pitchFamily="34" charset="0"/>
                          <a:ea typeface="Arial" panose="020B0604020202020204" pitchFamily="34" charset="0"/>
                        </a:rPr>
                        <a:t> </a:t>
                      </a:r>
                      <a:r>
                        <a:rPr lang="en-US" sz="1200" b="0" spc="-20" dirty="0">
                          <a:solidFill>
                            <a:srgbClr val="D12323"/>
                          </a:solidFill>
                          <a:effectLst/>
                          <a:latin typeface="Arial" panose="020B0604020202020204" pitchFamily="34" charset="0"/>
                          <a:ea typeface="Arial" panose="020B0604020202020204" pitchFamily="34" charset="0"/>
                        </a:rPr>
                        <a:t>their </a:t>
                      </a:r>
                      <a:r>
                        <a:rPr lang="en-US" sz="1200" b="0" dirty="0">
                          <a:solidFill>
                            <a:srgbClr val="D12323"/>
                          </a:solidFill>
                          <a:effectLst/>
                          <a:latin typeface="Arial" panose="020B0604020202020204" pitchFamily="34" charset="0"/>
                          <a:ea typeface="Arial" panose="020B0604020202020204" pitchFamily="34" charset="0"/>
                        </a:rPr>
                        <a:t>homes,</a:t>
                      </a:r>
                      <a:r>
                        <a:rPr lang="en-US" sz="1200" b="0" spc="-60" dirty="0">
                          <a:solidFill>
                            <a:srgbClr val="D12323"/>
                          </a:solidFill>
                          <a:effectLst/>
                          <a:latin typeface="Arial" panose="020B0604020202020204" pitchFamily="34" charset="0"/>
                          <a:ea typeface="Arial" panose="020B0604020202020204" pitchFamily="34" charset="0"/>
                        </a:rPr>
                        <a:t> </a:t>
                      </a:r>
                      <a:r>
                        <a:rPr lang="en-US" sz="1200" b="0" dirty="0">
                          <a:solidFill>
                            <a:srgbClr val="D12323"/>
                          </a:solidFill>
                          <a:effectLst/>
                          <a:latin typeface="Arial" panose="020B0604020202020204" pitchFamily="34" charset="0"/>
                          <a:ea typeface="Arial" panose="020B0604020202020204" pitchFamily="34" charset="0"/>
                        </a:rPr>
                        <a:t>on</a:t>
                      </a:r>
                      <a:r>
                        <a:rPr lang="en-US" sz="1200" b="0" spc="-95" dirty="0">
                          <a:solidFill>
                            <a:srgbClr val="D12323"/>
                          </a:solidFill>
                          <a:effectLst/>
                          <a:latin typeface="Arial" panose="020B0604020202020204" pitchFamily="34" charset="0"/>
                          <a:ea typeface="Arial" panose="020B0604020202020204" pitchFamily="34" charset="0"/>
                        </a:rPr>
                        <a:t> </a:t>
                      </a:r>
                      <a:r>
                        <a:rPr lang="en-US" sz="1200" b="0" dirty="0">
                          <a:solidFill>
                            <a:srgbClr val="D12323"/>
                          </a:solidFill>
                          <a:effectLst/>
                          <a:latin typeface="Arial" panose="020B0604020202020204" pitchFamily="34" charset="0"/>
                          <a:ea typeface="Arial" panose="020B0604020202020204" pitchFamily="34" charset="0"/>
                        </a:rPr>
                        <a:t>public</a:t>
                      </a:r>
                      <a:r>
                        <a:rPr lang="en-US" sz="1200" b="0" spc="-105" dirty="0">
                          <a:solidFill>
                            <a:srgbClr val="D12323"/>
                          </a:solidFill>
                          <a:effectLst/>
                          <a:latin typeface="Arial" panose="020B0604020202020204" pitchFamily="34" charset="0"/>
                          <a:ea typeface="Arial" panose="020B0604020202020204" pitchFamily="34" charset="0"/>
                        </a:rPr>
                        <a:t> </a:t>
                      </a:r>
                      <a:r>
                        <a:rPr lang="en-US" sz="1200" b="0" dirty="0">
                          <a:solidFill>
                            <a:srgbClr val="D12323"/>
                          </a:solidFill>
                          <a:effectLst/>
                          <a:latin typeface="Arial" panose="020B0604020202020204" pitchFamily="34" charset="0"/>
                          <a:ea typeface="Arial" panose="020B0604020202020204" pitchFamily="34" charset="0"/>
                        </a:rPr>
                        <a:t>transport and</a:t>
                      </a:r>
                      <a:r>
                        <a:rPr lang="en-US" sz="1200" b="0" spc="-105" dirty="0">
                          <a:solidFill>
                            <a:srgbClr val="D12323"/>
                          </a:solidFill>
                          <a:effectLst/>
                          <a:latin typeface="Arial" panose="020B0604020202020204" pitchFamily="34" charset="0"/>
                          <a:ea typeface="Arial" panose="020B0604020202020204" pitchFamily="34" charset="0"/>
                        </a:rPr>
                        <a:t> </a:t>
                      </a:r>
                      <a:r>
                        <a:rPr lang="en-US" sz="1200" b="0" dirty="0">
                          <a:solidFill>
                            <a:srgbClr val="D12323"/>
                          </a:solidFill>
                          <a:effectLst/>
                          <a:latin typeface="Arial" panose="020B0604020202020204" pitchFamily="34" charset="0"/>
                          <a:ea typeface="Arial" panose="020B0604020202020204" pitchFamily="34" charset="0"/>
                        </a:rPr>
                        <a:t>in</a:t>
                      </a:r>
                      <a:r>
                        <a:rPr lang="en-US" sz="1200" b="0" spc="-100" dirty="0">
                          <a:solidFill>
                            <a:srgbClr val="D12323"/>
                          </a:solidFill>
                          <a:effectLst/>
                          <a:latin typeface="Arial" panose="020B0604020202020204" pitchFamily="34" charset="0"/>
                          <a:ea typeface="Arial" panose="020B0604020202020204" pitchFamily="34" charset="0"/>
                        </a:rPr>
                        <a:t> </a:t>
                      </a:r>
                      <a:r>
                        <a:rPr lang="en-US" sz="1200" b="0" dirty="0">
                          <a:solidFill>
                            <a:srgbClr val="D12323"/>
                          </a:solidFill>
                          <a:effectLst/>
                          <a:latin typeface="Arial" panose="020B0604020202020204" pitchFamily="34" charset="0"/>
                          <a:ea typeface="Arial" panose="020B0604020202020204" pitchFamily="34" charset="0"/>
                        </a:rPr>
                        <a:t>public </a:t>
                      </a:r>
                      <a:r>
                        <a:rPr lang="en-US" sz="1200" b="0" spc="-30" dirty="0">
                          <a:solidFill>
                            <a:srgbClr val="D12323"/>
                          </a:solidFill>
                          <a:effectLst/>
                          <a:latin typeface="Arial" panose="020B0604020202020204" pitchFamily="34" charset="0"/>
                          <a:ea typeface="Arial" panose="020B0604020202020204" pitchFamily="34" charset="0"/>
                        </a:rPr>
                        <a:t>places</a:t>
                      </a:r>
                      <a:r>
                        <a:rPr lang="en-US" sz="1200" b="0" spc="-30" dirty="0">
                          <a:solidFill>
                            <a:srgbClr val="CA4B4B"/>
                          </a:solidFill>
                          <a:effectLst/>
                          <a:latin typeface="Arial" panose="020B0604020202020204" pitchFamily="34" charset="0"/>
                          <a:ea typeface="Arial" panose="020B0604020202020204" pitchFamily="34" charset="0"/>
                        </a:rPr>
                        <a:t>.</a:t>
                      </a:r>
                      <a:r>
                        <a:rPr lang="en-US" sz="1200" b="0" spc="-100" dirty="0">
                          <a:solidFill>
                            <a:srgbClr val="CA4B4B"/>
                          </a:solidFill>
                          <a:effectLst/>
                          <a:latin typeface="Arial" panose="020B0604020202020204" pitchFamily="34" charset="0"/>
                          <a:ea typeface="Arial" panose="020B0604020202020204" pitchFamily="34" charset="0"/>
                        </a:rPr>
                        <a:t> </a:t>
                      </a:r>
                      <a:r>
                        <a:rPr lang="en-US" sz="1200" b="0" spc="-30" dirty="0">
                          <a:solidFill>
                            <a:srgbClr val="D12323"/>
                          </a:solidFill>
                          <a:effectLst/>
                          <a:latin typeface="Arial" panose="020B0604020202020204" pitchFamily="34" charset="0"/>
                          <a:ea typeface="Arial" panose="020B0604020202020204" pitchFamily="34" charset="0"/>
                        </a:rPr>
                        <a:t>Children</a:t>
                      </a:r>
                      <a:r>
                        <a:rPr lang="en-US" sz="1200" b="0" spc="-75" dirty="0">
                          <a:solidFill>
                            <a:srgbClr val="D12323"/>
                          </a:solidFill>
                          <a:effectLst/>
                          <a:latin typeface="Arial" panose="020B0604020202020204" pitchFamily="34" charset="0"/>
                          <a:ea typeface="Arial" panose="020B0604020202020204" pitchFamily="34" charset="0"/>
                        </a:rPr>
                        <a:t> </a:t>
                      </a:r>
                      <a:r>
                        <a:rPr lang="en-US" sz="1200" b="0" spc="-30" dirty="0">
                          <a:solidFill>
                            <a:srgbClr val="D12323"/>
                          </a:solidFill>
                          <a:effectLst/>
                          <a:latin typeface="Arial" panose="020B0604020202020204" pitchFamily="34" charset="0"/>
                          <a:ea typeface="Arial" panose="020B0604020202020204" pitchFamily="34" charset="0"/>
                        </a:rPr>
                        <a:t>and</a:t>
                      </a:r>
                      <a:r>
                        <a:rPr lang="en-US" sz="1200" b="0" spc="-80" dirty="0">
                          <a:solidFill>
                            <a:srgbClr val="D12323"/>
                          </a:solidFill>
                          <a:effectLst/>
                          <a:latin typeface="Arial" panose="020B0604020202020204" pitchFamily="34" charset="0"/>
                          <a:ea typeface="Arial" panose="020B0604020202020204" pitchFamily="34" charset="0"/>
                        </a:rPr>
                        <a:t> </a:t>
                      </a:r>
                    </a:p>
                    <a:p>
                      <a:pPr marL="177165"/>
                      <a:r>
                        <a:rPr lang="en-US" sz="1200" b="0" spc="-30" dirty="0">
                          <a:solidFill>
                            <a:srgbClr val="D12323"/>
                          </a:solidFill>
                          <a:effectLst/>
                          <a:latin typeface="Arial" panose="020B0604020202020204" pitchFamily="34" charset="0"/>
                          <a:ea typeface="Arial" panose="020B0604020202020204" pitchFamily="34" charset="0"/>
                        </a:rPr>
                        <a:t>young</a:t>
                      </a:r>
                      <a:r>
                        <a:rPr lang="en-US" sz="1200" b="0" spc="-70" dirty="0">
                          <a:solidFill>
                            <a:srgbClr val="D12323"/>
                          </a:solidFill>
                          <a:effectLst/>
                          <a:latin typeface="Arial" panose="020B0604020202020204" pitchFamily="34" charset="0"/>
                          <a:ea typeface="Arial" panose="020B0604020202020204" pitchFamily="34" charset="0"/>
                        </a:rPr>
                        <a:t> </a:t>
                      </a:r>
                      <a:r>
                        <a:rPr lang="en-US" sz="1200" b="0" spc="-30" dirty="0">
                          <a:solidFill>
                            <a:srgbClr val="D12323"/>
                          </a:solidFill>
                          <a:effectLst/>
                          <a:latin typeface="Arial" panose="020B0604020202020204" pitchFamily="34" charset="0"/>
                          <a:ea typeface="Arial" panose="020B0604020202020204" pitchFamily="34" charset="0"/>
                        </a:rPr>
                        <a:t>people</a:t>
                      </a:r>
                      <a:r>
                        <a:rPr lang="en-US" sz="1200" b="0" spc="-70" dirty="0">
                          <a:solidFill>
                            <a:srgbClr val="D12323"/>
                          </a:solidFill>
                          <a:effectLst/>
                          <a:latin typeface="Arial" panose="020B0604020202020204" pitchFamily="34" charset="0"/>
                          <a:ea typeface="Arial" panose="020B0604020202020204" pitchFamily="34" charset="0"/>
                        </a:rPr>
                        <a:t> </a:t>
                      </a:r>
                      <a:r>
                        <a:rPr lang="en-US" sz="1200" b="0" spc="-30" dirty="0">
                          <a:solidFill>
                            <a:srgbClr val="D12323"/>
                          </a:solidFill>
                          <a:effectLst/>
                          <a:latin typeface="Arial" panose="020B0604020202020204" pitchFamily="34" charset="0"/>
                          <a:ea typeface="Arial" panose="020B0604020202020204" pitchFamily="34" charset="0"/>
                        </a:rPr>
                        <a:t>are</a:t>
                      </a:r>
                      <a:r>
                        <a:rPr lang="en-US" sz="1200" b="0" spc="-70" dirty="0">
                          <a:solidFill>
                            <a:srgbClr val="D12323"/>
                          </a:solidFill>
                          <a:effectLst/>
                          <a:latin typeface="Arial" panose="020B0604020202020204" pitchFamily="34" charset="0"/>
                          <a:ea typeface="Arial" panose="020B0604020202020204" pitchFamily="34" charset="0"/>
                        </a:rPr>
                        <a:t> </a:t>
                      </a:r>
                      <a:r>
                        <a:rPr lang="en-US" sz="1200" b="0" spc="-30" dirty="0">
                          <a:solidFill>
                            <a:srgbClr val="D12323"/>
                          </a:solidFill>
                          <a:effectLst/>
                          <a:latin typeface="Arial" panose="020B0604020202020204" pitchFamily="34" charset="0"/>
                          <a:ea typeface="Arial" panose="020B0604020202020204" pitchFamily="34" charset="0"/>
                        </a:rPr>
                        <a:t>safe </a:t>
                      </a:r>
                      <a:r>
                        <a:rPr lang="en-US" sz="1200" b="0" dirty="0">
                          <a:solidFill>
                            <a:srgbClr val="D12323"/>
                          </a:solidFill>
                          <a:effectLst/>
                          <a:latin typeface="Arial" panose="020B0604020202020204" pitchFamily="34" charset="0"/>
                          <a:ea typeface="Arial" panose="020B0604020202020204" pitchFamily="34" charset="0"/>
                        </a:rPr>
                        <a:t>and protected from harm.</a:t>
                      </a:r>
                      <a:endParaRPr lang="en-US" sz="1200" b="0" spc="-10" dirty="0">
                        <a:solidFill>
                          <a:srgbClr val="5B7BB3"/>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marL="285750" lvl="0" indent="-285750">
                        <a:buFont typeface="Arial" panose="020B0604020202020204" pitchFamily="34" charset="0"/>
                        <a:buChar char="•"/>
                      </a:pPr>
                      <a:r>
                        <a:rPr lang="en-GB" sz="1200" kern="1200">
                          <a:solidFill>
                            <a:schemeClr val="tx1"/>
                          </a:solidFill>
                          <a:effectLst/>
                          <a:latin typeface="Arial" panose="020B0604020202020204" pitchFamily="34" charset="0"/>
                          <a:ea typeface="+mn-ea"/>
                          <a:cs typeface="Arial" panose="020B0604020202020204" pitchFamily="34" charset="0"/>
                        </a:rPr>
                        <a:t>DPC works with local policing team to exchange feedback from the community</a:t>
                      </a:r>
                    </a:p>
                    <a:p>
                      <a:pPr marL="285750" lvl="0" indent="-285750">
                        <a:buFont typeface="Arial" panose="020B0604020202020204" pitchFamily="34" charset="0"/>
                        <a:buChar char="•"/>
                      </a:pPr>
                      <a:r>
                        <a:rPr lang="en-GB" sz="1200" kern="1200">
                          <a:solidFill>
                            <a:schemeClr val="tx1"/>
                          </a:solidFill>
                          <a:effectLst/>
                          <a:latin typeface="Arial" panose="020B0604020202020204" pitchFamily="34" charset="0"/>
                          <a:ea typeface="+mn-ea"/>
                          <a:cs typeface="Arial" panose="020B0604020202020204" pitchFamily="34" charset="0"/>
                        </a:rPr>
                        <a:t>'Design out crime' approach to public spaces</a:t>
                      </a:r>
                    </a:p>
                    <a:p>
                      <a:pPr marL="285750" lvl="0" indent="-285750">
                        <a:buFont typeface="Arial" panose="020B0604020202020204" pitchFamily="34" charset="0"/>
                        <a:buChar char="•"/>
                      </a:pPr>
                      <a:r>
                        <a:rPr lang="en-GB" sz="1200" kern="1200">
                          <a:solidFill>
                            <a:schemeClr val="tx1"/>
                          </a:solidFill>
                          <a:effectLst/>
                          <a:latin typeface="Arial" panose="020B0604020202020204" pitchFamily="34" charset="0"/>
                          <a:ea typeface="+mn-ea"/>
                          <a:cs typeface="Arial" panose="020B0604020202020204" pitchFamily="34" charset="0"/>
                        </a:rPr>
                        <a:t>Police team invited to report at our meetings</a:t>
                      </a:r>
                    </a:p>
                    <a:p>
                      <a:pPr marL="285750" lvl="0" indent="-285750">
                        <a:buFont typeface="Arial" panose="020B0604020202020204" pitchFamily="34" charset="0"/>
                        <a:buChar char="•"/>
                      </a:pPr>
                      <a:r>
                        <a:rPr lang="en-GB" sz="1200" kern="1200">
                          <a:solidFill>
                            <a:schemeClr val="tx1"/>
                          </a:solidFill>
                          <a:effectLst/>
                          <a:latin typeface="Arial" panose="020B0604020202020204" pitchFamily="34" charset="0"/>
                          <a:ea typeface="+mn-ea"/>
                          <a:cs typeface="Arial" panose="020B0604020202020204" pitchFamily="34" charset="0"/>
                        </a:rPr>
                        <a:t>Police team invited to attend our events</a:t>
                      </a:r>
                    </a:p>
                    <a:p>
                      <a:pPr marL="285750" lvl="0" indent="-285750">
                        <a:buFont typeface="Arial" panose="020B0604020202020204" pitchFamily="34" charset="0"/>
                        <a:buChar char="•"/>
                      </a:pPr>
                      <a:r>
                        <a:rPr lang="en-GB" sz="1200" kern="1200">
                          <a:solidFill>
                            <a:schemeClr val="tx1"/>
                          </a:solidFill>
                          <a:effectLst/>
                          <a:latin typeface="Arial" panose="020B0604020202020204" pitchFamily="34" charset="0"/>
                          <a:ea typeface="+mn-ea"/>
                          <a:cs typeface="Arial" panose="020B0604020202020204" pitchFamily="34" charset="0"/>
                        </a:rPr>
                        <a:t>4 speed activated signs around Duston</a:t>
                      </a:r>
                    </a:p>
                    <a:p>
                      <a:pPr marL="285750" lvl="0" indent="-285750">
                        <a:buFont typeface="Arial" panose="020B0604020202020204" pitchFamily="34" charset="0"/>
                        <a:buChar char="•"/>
                      </a:pPr>
                      <a:r>
                        <a:rPr lang="en-GB" sz="1200" kern="1200">
                          <a:solidFill>
                            <a:schemeClr val="tx1"/>
                          </a:solidFill>
                          <a:effectLst/>
                          <a:latin typeface="Arial" panose="020B0604020202020204" pitchFamily="34" charset="0"/>
                          <a:ea typeface="+mn-ea"/>
                          <a:cs typeface="Arial" panose="020B0604020202020204" pitchFamily="34" charset="0"/>
                        </a:rPr>
                        <a:t>CCTV provision under regular review</a:t>
                      </a:r>
                    </a:p>
                    <a:p>
                      <a:pPr marL="285750" lvl="0" indent="-285750">
                        <a:buFont typeface="Arial" panose="020B0604020202020204" pitchFamily="34" charset="0"/>
                        <a:buChar char="•"/>
                      </a:pPr>
                      <a:r>
                        <a:rPr lang="en-GB" sz="1200" kern="1200">
                          <a:solidFill>
                            <a:schemeClr val="tx1"/>
                          </a:solidFill>
                          <a:effectLst/>
                          <a:latin typeface="Arial" panose="020B0604020202020204" pitchFamily="34" charset="0"/>
                          <a:ea typeface="+mn-ea"/>
                          <a:cs typeface="Arial" panose="020B0604020202020204" pitchFamily="34" charset="0"/>
                        </a:rPr>
                        <a:t>DPC have installed 5 defibrillators and 1 bleed cabinet</a:t>
                      </a: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a:tc>
                <a:tc>
                  <a:txBody>
                    <a:bodyPr/>
                    <a:lstStyle/>
                    <a:p>
                      <a:pPr marL="285750" lvl="0" indent="-2857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84629526"/>
                  </a:ext>
                </a:extLst>
              </a:tr>
              <a:tr h="837829">
                <a:tc>
                  <a:txBody>
                    <a:bodyPr/>
                    <a:lstStyle/>
                    <a:p>
                      <a:pPr marL="104140"/>
                      <a:endParaRPr lang="en-US" sz="1200" b="1" dirty="0">
                        <a:solidFill>
                          <a:srgbClr val="AF238E"/>
                        </a:solidFill>
                        <a:effectLst/>
                        <a:latin typeface="Arial" panose="020B0604020202020204" pitchFamily="34" charset="0"/>
                        <a:ea typeface="Arial" panose="020B0604020202020204" pitchFamily="34" charset="0"/>
                      </a:endParaRPr>
                    </a:p>
                    <a:p>
                      <a:pPr marL="104140"/>
                      <a:r>
                        <a:rPr lang="en-US" sz="1200" b="1" dirty="0">
                          <a:solidFill>
                            <a:srgbClr val="AF238E"/>
                          </a:solidFill>
                          <a:effectLst/>
                          <a:latin typeface="Arial" panose="020B0604020202020204" pitchFamily="34" charset="0"/>
                          <a:ea typeface="Arial" panose="020B0604020202020204" pitchFamily="34" charset="0"/>
                        </a:rPr>
                        <a:t>7.</a:t>
                      </a:r>
                      <a:r>
                        <a:rPr lang="en-US" sz="1200" b="1" spc="-5" dirty="0">
                          <a:solidFill>
                            <a:srgbClr val="AF238E"/>
                          </a:solidFill>
                          <a:effectLst/>
                          <a:latin typeface="Arial" panose="020B0604020202020204" pitchFamily="34" charset="0"/>
                          <a:ea typeface="Arial" panose="020B0604020202020204" pitchFamily="34" charset="0"/>
                        </a:rPr>
                        <a:t> </a:t>
                      </a:r>
                      <a:r>
                        <a:rPr lang="en-US" sz="1200" b="1" dirty="0">
                          <a:solidFill>
                            <a:srgbClr val="AF238E"/>
                          </a:solidFill>
                          <a:effectLst/>
                          <a:latin typeface="Arial" panose="020B0604020202020204" pitchFamily="34" charset="0"/>
                          <a:ea typeface="Arial" panose="020B0604020202020204" pitchFamily="34" charset="0"/>
                        </a:rPr>
                        <a:t>CONNECTED TO</a:t>
                      </a:r>
                      <a:r>
                        <a:rPr lang="en-US" sz="1200" b="1" spc="-10" dirty="0">
                          <a:solidFill>
                            <a:srgbClr val="AF238E"/>
                          </a:solidFill>
                          <a:effectLst/>
                          <a:latin typeface="Arial" panose="020B0604020202020204" pitchFamily="34" charset="0"/>
                          <a:ea typeface="Arial" panose="020B0604020202020204" pitchFamily="34" charset="0"/>
                        </a:rPr>
                        <a:t> </a:t>
                      </a:r>
                      <a:r>
                        <a:rPr lang="en-US" sz="1200" b="1" dirty="0">
                          <a:solidFill>
                            <a:srgbClr val="AF238E"/>
                          </a:solidFill>
                          <a:effectLst/>
                          <a:latin typeface="Arial" panose="020B0604020202020204" pitchFamily="34" charset="0"/>
                          <a:ea typeface="Arial" panose="020B0604020202020204" pitchFamily="34" charset="0"/>
                        </a:rPr>
                        <a:t>THEIR</a:t>
                      </a:r>
                      <a:r>
                        <a:rPr lang="en-US" sz="1200" b="1" spc="5" dirty="0">
                          <a:solidFill>
                            <a:srgbClr val="AF238E"/>
                          </a:solidFill>
                          <a:effectLst/>
                          <a:latin typeface="Arial" panose="020B0604020202020204" pitchFamily="34" charset="0"/>
                          <a:ea typeface="Arial" panose="020B0604020202020204" pitchFamily="34" charset="0"/>
                        </a:rPr>
                        <a:t> </a:t>
                      </a:r>
                      <a:r>
                        <a:rPr lang="en-US" sz="1200" b="1" dirty="0">
                          <a:solidFill>
                            <a:srgbClr val="AF238E"/>
                          </a:solidFill>
                          <a:effectLst/>
                          <a:latin typeface="Arial" panose="020B0604020202020204" pitchFamily="34" charset="0"/>
                          <a:ea typeface="Arial" panose="020B0604020202020204" pitchFamily="34" charset="0"/>
                        </a:rPr>
                        <a:t>FAMILIES</a:t>
                      </a:r>
                      <a:r>
                        <a:rPr lang="en-US" sz="1200" b="1" spc="20" dirty="0">
                          <a:solidFill>
                            <a:srgbClr val="AF238E"/>
                          </a:solidFill>
                          <a:effectLst/>
                          <a:latin typeface="Arial" panose="020B0604020202020204" pitchFamily="34" charset="0"/>
                          <a:ea typeface="Arial" panose="020B0604020202020204" pitchFamily="34" charset="0"/>
                        </a:rPr>
                        <a:t> </a:t>
                      </a:r>
                      <a:r>
                        <a:rPr lang="en-US" sz="1200" b="1" spc="-25" dirty="0">
                          <a:solidFill>
                            <a:srgbClr val="AF238E"/>
                          </a:solidFill>
                          <a:effectLst/>
                          <a:latin typeface="Arial" panose="020B0604020202020204" pitchFamily="34" charset="0"/>
                          <a:ea typeface="Arial" panose="020B0604020202020204" pitchFamily="34" charset="0"/>
                        </a:rPr>
                        <a:t>AND </a:t>
                      </a:r>
                      <a:r>
                        <a:rPr lang="en-US" sz="1200" b="1" spc="-30" dirty="0">
                          <a:solidFill>
                            <a:srgbClr val="AF238E"/>
                          </a:solidFill>
                          <a:effectLst/>
                          <a:latin typeface="Arial" panose="020B0604020202020204" pitchFamily="34" charset="0"/>
                          <a:ea typeface="Arial" panose="020B0604020202020204" pitchFamily="34" charset="0"/>
                        </a:rPr>
                        <a:t>FRIENDS</a:t>
                      </a:r>
                      <a:r>
                        <a:rPr lang="en-US" sz="1200" b="1" spc="-75" dirty="0">
                          <a:solidFill>
                            <a:srgbClr val="AF238E"/>
                          </a:solidFill>
                          <a:effectLst/>
                          <a:latin typeface="Arial" panose="020B0604020202020204" pitchFamily="34" charset="0"/>
                          <a:ea typeface="Arial" panose="020B0604020202020204" pitchFamily="34" charset="0"/>
                        </a:rPr>
                        <a:t> </a:t>
                      </a:r>
                      <a:r>
                        <a:rPr lang="en-US" sz="1200" spc="-30" dirty="0">
                          <a:solidFill>
                            <a:srgbClr val="AF238E"/>
                          </a:solidFill>
                          <a:effectLst/>
                          <a:latin typeface="Arial" panose="020B0604020202020204" pitchFamily="34" charset="0"/>
                          <a:ea typeface="Arial" panose="020B0604020202020204" pitchFamily="34" charset="0"/>
                        </a:rPr>
                        <a:t>-</a:t>
                      </a:r>
                      <a:r>
                        <a:rPr lang="en-US" sz="1200" spc="110"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People</a:t>
                      </a:r>
                      <a:r>
                        <a:rPr lang="en-US" sz="1200" b="0" spc="-70"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feel</a:t>
                      </a:r>
                      <a:r>
                        <a:rPr lang="en-US" sz="1200" b="0" spc="-70"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well</a:t>
                      </a:r>
                      <a:r>
                        <a:rPr lang="en-US" sz="1200" b="0" spc="-70"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connected</a:t>
                      </a:r>
                      <a:r>
                        <a:rPr lang="en-US" sz="1200" b="0" spc="-70"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to </a:t>
                      </a:r>
                      <a:r>
                        <a:rPr lang="en-US" sz="1200" b="0" dirty="0">
                          <a:solidFill>
                            <a:srgbClr val="AF238E"/>
                          </a:solidFill>
                          <a:effectLst/>
                          <a:latin typeface="Arial" panose="020B0604020202020204" pitchFamily="34" charset="0"/>
                          <a:ea typeface="Arial" panose="020B0604020202020204" pitchFamily="34" charset="0"/>
                        </a:rPr>
                        <a:t>family,</a:t>
                      </a:r>
                      <a:r>
                        <a:rPr lang="en-US" sz="1200" b="0" spc="-25" dirty="0">
                          <a:solidFill>
                            <a:srgbClr val="AF238E"/>
                          </a:solidFill>
                          <a:effectLst/>
                          <a:latin typeface="Arial" panose="020B0604020202020204" pitchFamily="34" charset="0"/>
                          <a:ea typeface="Arial" panose="020B0604020202020204" pitchFamily="34" charset="0"/>
                        </a:rPr>
                        <a:t> </a:t>
                      </a:r>
                      <a:r>
                        <a:rPr lang="en-US" sz="1200" b="0" dirty="0">
                          <a:solidFill>
                            <a:srgbClr val="AF238E"/>
                          </a:solidFill>
                          <a:effectLst/>
                          <a:latin typeface="Arial" panose="020B0604020202020204" pitchFamily="34" charset="0"/>
                          <a:ea typeface="Arial" panose="020B0604020202020204" pitchFamily="34" charset="0"/>
                        </a:rPr>
                        <a:t>friends</a:t>
                      </a:r>
                      <a:r>
                        <a:rPr lang="en-US" sz="1200" b="0" spc="-15" dirty="0">
                          <a:solidFill>
                            <a:srgbClr val="AF238E"/>
                          </a:solidFill>
                          <a:effectLst/>
                          <a:latin typeface="Arial" panose="020B0604020202020204" pitchFamily="34" charset="0"/>
                          <a:ea typeface="Arial" panose="020B0604020202020204" pitchFamily="34" charset="0"/>
                        </a:rPr>
                        <a:t> </a:t>
                      </a:r>
                      <a:r>
                        <a:rPr lang="en-US" sz="1200" b="0" dirty="0">
                          <a:solidFill>
                            <a:srgbClr val="AF238E"/>
                          </a:solidFill>
                          <a:effectLst/>
                          <a:latin typeface="Arial" panose="020B0604020202020204" pitchFamily="34" charset="0"/>
                          <a:ea typeface="Arial" panose="020B0604020202020204" pitchFamily="34" charset="0"/>
                        </a:rPr>
                        <a:t>and</a:t>
                      </a:r>
                      <a:r>
                        <a:rPr lang="en-US" sz="1200" b="0" spc="-90" dirty="0">
                          <a:solidFill>
                            <a:srgbClr val="AF238E"/>
                          </a:solidFill>
                          <a:effectLst/>
                          <a:latin typeface="Arial" panose="020B0604020202020204" pitchFamily="34" charset="0"/>
                          <a:ea typeface="Arial" panose="020B0604020202020204" pitchFamily="34" charset="0"/>
                        </a:rPr>
                        <a:t> </a:t>
                      </a:r>
                      <a:r>
                        <a:rPr lang="en-US" sz="1200" b="0" dirty="0">
                          <a:solidFill>
                            <a:srgbClr val="AF238E"/>
                          </a:solidFill>
                          <a:effectLst/>
                          <a:latin typeface="Arial" panose="020B0604020202020204" pitchFamily="34" charset="0"/>
                          <a:ea typeface="Arial" panose="020B0604020202020204" pitchFamily="34" charset="0"/>
                        </a:rPr>
                        <a:t>their community.</a:t>
                      </a:r>
                      <a:r>
                        <a:rPr lang="en-GB" sz="1000" b="0" spc="0" dirty="0">
                          <a:solidFill>
                            <a:schemeClr val="tx1"/>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Connections</a:t>
                      </a:r>
                      <a:r>
                        <a:rPr lang="en-US" sz="1200" b="0" spc="-75"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are</a:t>
                      </a:r>
                      <a:r>
                        <a:rPr lang="en-US" sz="1200" b="0" spc="-70"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helped</a:t>
                      </a:r>
                      <a:r>
                        <a:rPr lang="en-US" sz="1200" b="0" spc="-70"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by</a:t>
                      </a:r>
                      <a:r>
                        <a:rPr lang="en-US" sz="1200" b="0" spc="-70"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transport</a:t>
                      </a:r>
                      <a:r>
                        <a:rPr lang="en-US" sz="1200" b="0" spc="-55" dirty="0">
                          <a:solidFill>
                            <a:srgbClr val="AF238E"/>
                          </a:solidFill>
                          <a:effectLst/>
                          <a:latin typeface="Arial" panose="020B0604020202020204" pitchFamily="34" charset="0"/>
                          <a:ea typeface="Arial" panose="020B0604020202020204" pitchFamily="34" charset="0"/>
                        </a:rPr>
                        <a:t> </a:t>
                      </a:r>
                      <a:r>
                        <a:rPr lang="en-US" sz="1200" b="0" spc="-30" dirty="0">
                          <a:solidFill>
                            <a:srgbClr val="AF238E"/>
                          </a:solidFill>
                          <a:effectLst/>
                          <a:latin typeface="Arial" panose="020B0604020202020204" pitchFamily="34" charset="0"/>
                          <a:ea typeface="Arial" panose="020B0604020202020204" pitchFamily="34" charset="0"/>
                        </a:rPr>
                        <a:t>and </a:t>
                      </a:r>
                      <a:r>
                        <a:rPr lang="en-US" sz="1200" b="0" spc="-10" dirty="0">
                          <a:solidFill>
                            <a:srgbClr val="AF238E"/>
                          </a:solidFill>
                          <a:effectLst/>
                          <a:latin typeface="Arial" panose="020B0604020202020204" pitchFamily="34" charset="0"/>
                          <a:ea typeface="Arial" panose="020B0604020202020204" pitchFamily="34" charset="0"/>
                        </a:rPr>
                        <a:t>technology.</a:t>
                      </a:r>
                      <a:endParaRPr lang="en-US" sz="1200" b="0" spc="-10" dirty="0">
                        <a:solidFill>
                          <a:srgbClr val="9CC86E"/>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marL="285750" indent="-285750">
                        <a:buFont typeface="Arial" panose="020B0604020202020204" pitchFamily="34" charset="0"/>
                        <a:buChar char="•"/>
                      </a:pPr>
                      <a:r>
                        <a:rPr lang="en-GB" sz="1200">
                          <a:latin typeface="Arial" panose="020B0604020202020204" pitchFamily="34" charset="0"/>
                          <a:cs typeface="Arial" panose="020B0604020202020204" pitchFamily="34" charset="0"/>
                        </a:rPr>
                        <a:t>Events I Initiatives I TGTA - allow inclusion, reduced social isolation &amp; loneliness, promotes friendship</a:t>
                      </a:r>
                    </a:p>
                    <a:p>
                      <a:pPr marL="285750" indent="-285750">
                        <a:buFont typeface="Arial" panose="020B0604020202020204" pitchFamily="34" charset="0"/>
                        <a:buChar char="•"/>
                      </a:pPr>
                      <a:r>
                        <a:rPr lang="en-GB" sz="1200">
                          <a:latin typeface="Arial" panose="020B0604020202020204" pitchFamily="34" charset="0"/>
                          <a:cs typeface="Arial" panose="020B0604020202020204" pitchFamily="34" charset="0"/>
                        </a:rPr>
                        <a:t>Two community centres offer meeting spaces, opportunity to join activities, develop skills and feel connected</a:t>
                      </a:r>
                    </a:p>
                    <a:p>
                      <a:pPr marL="285750" indent="-285750">
                        <a:buFont typeface="Arial" panose="020B0604020202020204" pitchFamily="34" charset="0"/>
                        <a:buChar char="•"/>
                      </a:pPr>
                      <a:r>
                        <a:rPr lang="en-GB" sz="1200">
                          <a:latin typeface="Arial" panose="020B0604020202020204" pitchFamily="34" charset="0"/>
                          <a:cs typeface="Arial" panose="020B0604020202020204" pitchFamily="34" charset="0"/>
                        </a:rPr>
                        <a:t>Volunteer opportunities to support and also create value and satisfaction</a:t>
                      </a:r>
                    </a:p>
                    <a:p>
                      <a:pPr marL="285750" indent="-285750">
                        <a:buFont typeface="Arial" panose="020B0604020202020204" pitchFamily="34" charset="0"/>
                        <a:buChar char="•"/>
                      </a:pPr>
                      <a:r>
                        <a:rPr lang="en-GB" sz="1200">
                          <a:latin typeface="Arial" panose="020B0604020202020204" pitchFamily="34" charset="0"/>
                          <a:cs typeface="Arial" panose="020B0604020202020204" pitchFamily="34" charset="0"/>
                        </a:rPr>
                        <a:t>Subsidised room hire available for local groups</a:t>
                      </a:r>
                    </a:p>
                    <a:p>
                      <a:pPr marL="285750" indent="-285750">
                        <a:buFont typeface="Arial" panose="020B0604020202020204" pitchFamily="34" charset="0"/>
                        <a:buChar char="•"/>
                      </a:pPr>
                      <a:r>
                        <a:rPr lang="en-GB" sz="1200">
                          <a:latin typeface="Arial" panose="020B0604020202020204" pitchFamily="34" charset="0"/>
                          <a:cs typeface="Arial" panose="020B0604020202020204" pitchFamily="34" charset="0"/>
                        </a:rPr>
                        <a:t>Working with local partners to ensure we always offer as many social opportunities as possible</a:t>
                      </a:r>
                    </a:p>
                    <a:p>
                      <a:pPr marL="285750" indent="-285750">
                        <a:buFont typeface="Arial" panose="020B0604020202020204" pitchFamily="34" charset="0"/>
                        <a:buChar char="•"/>
                      </a:pPr>
                      <a:r>
                        <a:rPr lang="en-GB" sz="1200">
                          <a:latin typeface="Arial" panose="020B0604020202020204" pitchFamily="34" charset="0"/>
                          <a:cs typeface="Arial" panose="020B0604020202020204" pitchFamily="34" charset="0"/>
                        </a:rPr>
                        <a:t>Mailing list alerts of all our events and initiatives</a:t>
                      </a:r>
                    </a:p>
                    <a:p>
                      <a:pPr marL="285750" indent="-285750">
                        <a:buFont typeface="Arial" panose="020B0604020202020204" pitchFamily="34" charset="0"/>
                        <a:buChar char="•"/>
                      </a:pPr>
                      <a:r>
                        <a:rPr lang="en-GB" sz="1200">
                          <a:latin typeface="Arial" panose="020B0604020202020204" pitchFamily="34" charset="0"/>
                          <a:cs typeface="Arial" panose="020B0604020202020204" pitchFamily="34" charset="0"/>
                        </a:rPr>
                        <a:t>Schools/businesses/youth organisations receive monthly activity updates</a:t>
                      </a:r>
                    </a:p>
                    <a:p>
                      <a:pPr marL="285750" indent="-285750">
                        <a:buFont typeface="Arial" panose="020B0604020202020204" pitchFamily="34" charset="0"/>
                        <a:buChar char="•"/>
                      </a:pPr>
                      <a:r>
                        <a:rPr lang="en-GB" sz="1200">
                          <a:latin typeface="Arial" panose="020B0604020202020204" pitchFamily="34" charset="0"/>
                          <a:cs typeface="Arial" panose="020B0604020202020204" pitchFamily="34" charset="0"/>
                        </a:rPr>
                        <a:t>Grants available to support local groups and causes</a:t>
                      </a:r>
                    </a:p>
                    <a:p>
                      <a:pPr marL="28575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tc>
                <a:tc>
                  <a:txBody>
                    <a:bodyPr/>
                    <a:lstStyle/>
                    <a:p>
                      <a:pPr marL="171450" lvl="0" indent="-171450">
                        <a:buFont typeface="Arial" panose="020B0604020202020204" pitchFamily="34" charset="0"/>
                        <a:buChar char="•"/>
                      </a:pP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858236098"/>
                  </a:ext>
                </a:extLst>
              </a:tr>
              <a:tr h="837829">
                <a:tc>
                  <a:txBody>
                    <a:bodyPr/>
                    <a:lstStyle/>
                    <a:p>
                      <a:pPr marL="104140"/>
                      <a:endParaRPr lang="en-US" sz="1200" b="0" spc="-10" dirty="0">
                        <a:solidFill>
                          <a:schemeClr val="accent1"/>
                        </a:solidFill>
                        <a:effectLst/>
                        <a:latin typeface="Arial" panose="020B0604020202020204" pitchFamily="34" charset="0"/>
                        <a:ea typeface="Arial" panose="020B0604020202020204" pitchFamily="34" charset="0"/>
                        <a:cs typeface="Arial" panose="020B0604020202020204" pitchFamily="34" charset="0"/>
                      </a:endParaRPr>
                    </a:p>
                    <a:p>
                      <a:pPr marL="104140"/>
                      <a:r>
                        <a:rPr lang="en-US" sz="1200" b="1"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8. THE CHANCE FOR A FRESH START WHEN THINGS GO WRONG </a:t>
                      </a:r>
                      <a:r>
                        <a:rPr lang="en-US" sz="1200" b="0"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 people have good access to support. </a:t>
                      </a:r>
                    </a:p>
                  </a:txBody>
                  <a:tcPr marL="0" marR="0" marT="0" marB="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Arial" panose="020B0604020202020204" pitchFamily="34" charset="0"/>
                          <a:cs typeface="Arial" panose="020B0604020202020204" pitchFamily="34" charset="0"/>
                        </a:rPr>
                        <a:t>DPC has adopted an Equality &amp; Diversity statement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latin typeface="Arial" panose="020B0604020202020204" pitchFamily="34" charset="0"/>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latin typeface="Arial" panose="020B0604020202020204" pitchFamily="34" charset="0"/>
                        <a:cs typeface="Arial" panose="020B0604020202020204" pitchFamily="34" charset="0"/>
                      </a:endParaRPr>
                    </a:p>
                    <a:p>
                      <a:pPr marL="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latin typeface="Arial" panose="020B0604020202020204" pitchFamily="34" charset="0"/>
                          <a:cs typeface="Arial" panose="020B0604020202020204" pitchFamily="34" charset="0"/>
                        </a:rPr>
                        <a:t>Last updated</a:t>
                      </a:r>
                      <a:r>
                        <a:rPr lang="en-US" sz="1200" dirty="0"/>
                        <a:t> MAY 2024</a:t>
                      </a:r>
                      <a:endParaRPr lang="en-GB" sz="1200" dirty="0"/>
                    </a:p>
                    <a:p>
                      <a:pPr marL="28575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tc>
                <a:tc>
                  <a:txBody>
                    <a:bodyPr/>
                    <a:lstStyle/>
                    <a:p>
                      <a:pPr marL="171450" lvl="0" indent="-171450">
                        <a:buFont typeface="Arial" panose="020B0604020202020204" pitchFamily="34" charset="0"/>
                        <a:buChar char="•"/>
                      </a:pP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2964091069"/>
                  </a:ext>
                </a:extLst>
              </a:tr>
            </a:tbl>
          </a:graphicData>
        </a:graphic>
      </p:graphicFrame>
      <p:pic>
        <p:nvPicPr>
          <p:cNvPr id="5" name="Picture 4" descr="A logo with a tree in the middle&#10;&#10;Description automatically generated">
            <a:extLst>
              <a:ext uri="{FF2B5EF4-FFF2-40B4-BE49-F238E27FC236}">
                <a16:creationId xmlns:a16="http://schemas.microsoft.com/office/drawing/2014/main" id="{5DB7882A-678B-4BDA-16BB-2466F5152401}"/>
              </a:ext>
            </a:extLst>
          </p:cNvPr>
          <p:cNvPicPr>
            <a:picLocks noChangeAspect="1"/>
          </p:cNvPicPr>
          <p:nvPr/>
        </p:nvPicPr>
        <p:blipFill>
          <a:blip r:embed="rId3"/>
          <a:stretch>
            <a:fillRect/>
          </a:stretch>
        </p:blipFill>
        <p:spPr>
          <a:xfrm>
            <a:off x="10922609" y="37171"/>
            <a:ext cx="1148346" cy="877717"/>
          </a:xfrm>
          <a:prstGeom prst="rect">
            <a:avLst/>
          </a:prstGeom>
        </p:spPr>
      </p:pic>
    </p:spTree>
    <p:extLst>
      <p:ext uri="{BB962C8B-B14F-4D97-AF65-F5344CB8AC3E}">
        <p14:creationId xmlns:p14="http://schemas.microsoft.com/office/powerpoint/2010/main" val="2425318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F4A0E0-6180-F18B-8C69-2D6D71338C76}"/>
              </a:ext>
            </a:extLst>
          </p:cNvPr>
          <p:cNvSpPr txBox="1"/>
          <p:nvPr/>
        </p:nvSpPr>
        <p:spPr>
          <a:xfrm>
            <a:off x="8959065" y="2455524"/>
            <a:ext cx="2537717" cy="369332"/>
          </a:xfrm>
          <a:prstGeom prst="rect">
            <a:avLst/>
          </a:prstGeom>
          <a:noFill/>
        </p:spPr>
        <p:txBody>
          <a:bodyPr wrap="square" rtlCol="0">
            <a:spAutoFit/>
          </a:bodyPr>
          <a:lstStyle/>
          <a:p>
            <a:r>
              <a:rPr lang="en-GB" dirty="0">
                <a:solidFill>
                  <a:schemeClr val="bg1"/>
                </a:solidFill>
              </a:rPr>
              <a:t>Add image here </a:t>
            </a:r>
          </a:p>
        </p:txBody>
      </p:sp>
      <p:sp>
        <p:nvSpPr>
          <p:cNvPr id="2" name="Title 8" descr="What this briefing is about">
            <a:extLst>
              <a:ext uri="{FF2B5EF4-FFF2-40B4-BE49-F238E27FC236}">
                <a16:creationId xmlns:a16="http://schemas.microsoft.com/office/drawing/2014/main" id="{E30D8A62-5C80-5704-C519-5FDCA09C45AA}"/>
              </a:ext>
            </a:extLst>
          </p:cNvPr>
          <p:cNvSpPr txBox="1">
            <a:spLocks/>
          </p:cNvSpPr>
          <p:nvPr/>
        </p:nvSpPr>
        <p:spPr>
          <a:xfrm>
            <a:off x="0" y="-18872"/>
            <a:ext cx="12236413" cy="954107"/>
          </a:xfrm>
          <a:prstGeom prst="rect">
            <a:avLst/>
          </a:prstGeom>
          <a:solidFill>
            <a:schemeClr val="accent6"/>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en-GB" sz="2800" b="1" dirty="0">
                <a:solidFill>
                  <a:schemeClr val="bg1"/>
                </a:solidFill>
                <a:latin typeface="Tahoma" panose="020B0604030504040204" pitchFamily="34" charset="0"/>
                <a:ea typeface="Tahoma" panose="020B0604030504040204" pitchFamily="34" charset="0"/>
                <a:cs typeface="Tahoma" panose="020B0604030504040204" pitchFamily="34" charset="0"/>
              </a:rPr>
              <a:t>How Duston Parish Council currently supports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Integrated</a:t>
            </a:r>
            <a:r>
              <a:rPr lang="en-US" sz="2800" b="1" spc="3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p>
          <a:p>
            <a:pPr>
              <a:lnSpc>
                <a:spcPct val="100000"/>
              </a:lnSpc>
              <a:spcBef>
                <a:spcPts val="0"/>
              </a:spcBef>
              <a:defRPr/>
            </a:pP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Care</a:t>
            </a:r>
            <a:r>
              <a:rPr lang="en-US" sz="2800" b="1" spc="-6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Northamptonshire</a:t>
            </a:r>
            <a:r>
              <a:rPr lang="en-US" sz="2800" b="1" spc="-12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'Live</a:t>
            </a:r>
            <a:r>
              <a:rPr lang="en-US" sz="2800" b="1" spc="-2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your</a:t>
            </a:r>
            <a:r>
              <a:rPr lang="en-US" sz="2800" b="1" spc="3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best</a:t>
            </a:r>
            <a:r>
              <a:rPr lang="en-US" sz="2800" b="1" spc="-6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life’</a:t>
            </a:r>
            <a:r>
              <a:rPr lang="en-US" sz="2800" b="1" spc="-3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spc="-10" dirty="0">
                <a:solidFill>
                  <a:schemeClr val="bg1"/>
                </a:solidFill>
                <a:latin typeface="Tahoma" panose="020B0604030504040204" pitchFamily="34" charset="0"/>
                <a:ea typeface="Tahoma" panose="020B0604030504040204" pitchFamily="34" charset="0"/>
                <a:cs typeface="Tahoma" panose="020B0604030504040204" pitchFamily="34" charset="0"/>
              </a:rPr>
              <a:t>ambitions</a:t>
            </a:r>
            <a:r>
              <a:rPr lang="en-GB"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3" name="Table 9">
            <a:extLst>
              <a:ext uri="{FF2B5EF4-FFF2-40B4-BE49-F238E27FC236}">
                <a16:creationId xmlns:a16="http://schemas.microsoft.com/office/drawing/2014/main" id="{5E41D5B9-41B2-9C8F-D18C-1ED3928A8A50}"/>
              </a:ext>
            </a:extLst>
          </p:cNvPr>
          <p:cNvGraphicFramePr>
            <a:graphicFrameLocks noGrp="1"/>
          </p:cNvGraphicFramePr>
          <p:nvPr>
            <p:extLst>
              <p:ext uri="{D42A27DB-BD31-4B8C-83A1-F6EECF244321}">
                <p14:modId xmlns:p14="http://schemas.microsoft.com/office/powerpoint/2010/main" val="4231592333"/>
              </p:ext>
            </p:extLst>
          </p:nvPr>
        </p:nvGraphicFramePr>
        <p:xfrm>
          <a:off x="219075" y="1229989"/>
          <a:ext cx="11688673" cy="3932561"/>
        </p:xfrm>
        <a:graphic>
          <a:graphicData uri="http://schemas.openxmlformats.org/drawingml/2006/table">
            <a:tbl>
              <a:tblPr firstRow="1" bandRow="1">
                <a:tableStyleId>{72833802-FEF1-4C79-8D5D-14CF1EAF98D9}</a:tableStyleId>
              </a:tblPr>
              <a:tblGrid>
                <a:gridCol w="5848350">
                  <a:extLst>
                    <a:ext uri="{9D8B030D-6E8A-4147-A177-3AD203B41FA5}">
                      <a16:colId xmlns:a16="http://schemas.microsoft.com/office/drawing/2014/main" val="2921977799"/>
                    </a:ext>
                  </a:extLst>
                </a:gridCol>
                <a:gridCol w="5632043">
                  <a:extLst>
                    <a:ext uri="{9D8B030D-6E8A-4147-A177-3AD203B41FA5}">
                      <a16:colId xmlns:a16="http://schemas.microsoft.com/office/drawing/2014/main" val="1909903630"/>
                    </a:ext>
                  </a:extLst>
                </a:gridCol>
                <a:gridCol w="208280">
                  <a:extLst>
                    <a:ext uri="{9D8B030D-6E8A-4147-A177-3AD203B41FA5}">
                      <a16:colId xmlns:a16="http://schemas.microsoft.com/office/drawing/2014/main" val="2973274929"/>
                    </a:ext>
                  </a:extLst>
                </a:gridCol>
              </a:tblGrid>
              <a:tr h="774357">
                <a:tc>
                  <a:txBody>
                    <a:bodyPr/>
                    <a:lstStyle/>
                    <a:p>
                      <a:pPr algn="ctr"/>
                      <a:r>
                        <a:rPr lang="en-GB" dirty="0"/>
                        <a:t>Ambition and outcome </a:t>
                      </a:r>
                    </a:p>
                  </a:txBody>
                  <a:tcPr/>
                </a:tc>
                <a:tc>
                  <a:txBody>
                    <a:bodyPr/>
                    <a:lstStyle/>
                    <a:p>
                      <a:pPr algn="ctr"/>
                      <a:r>
                        <a:rPr lang="en-GB" dirty="0"/>
                        <a:t>How do we currently align / support</a:t>
                      </a:r>
                    </a:p>
                  </a:txBody>
                  <a:tcPr/>
                </a:tc>
                <a:tc>
                  <a:txBody>
                    <a:bodyPr/>
                    <a:lstStyle/>
                    <a:p>
                      <a:endParaRPr lang="en-GB" dirty="0"/>
                    </a:p>
                  </a:txBody>
                  <a:tcPr/>
                </a:tc>
                <a:extLst>
                  <a:ext uri="{0D108BD9-81ED-4DB2-BD59-A6C34878D82A}">
                    <a16:rowId xmlns:a16="http://schemas.microsoft.com/office/drawing/2014/main" val="634336276"/>
                  </a:ext>
                </a:extLst>
              </a:tr>
              <a:tr h="2069168">
                <a:tc>
                  <a:txBody>
                    <a:bodyPr/>
                    <a:lstStyle/>
                    <a:p>
                      <a:pPr marL="177165"/>
                      <a:endParaRPr lang="en-GB" sz="1200" b="1" spc="-10" dirty="0">
                        <a:solidFill>
                          <a:srgbClr val="548235"/>
                        </a:solidFill>
                        <a:effectLst/>
                        <a:latin typeface="Arial" panose="020B0604020202020204" pitchFamily="34" charset="0"/>
                        <a:ea typeface="Arial" panose="020B0604020202020204" pitchFamily="34" charset="0"/>
                        <a:cs typeface="Arial" panose="020B0604020202020204" pitchFamily="34" charset="0"/>
                      </a:endParaRPr>
                    </a:p>
                    <a:p>
                      <a:pPr marL="177165"/>
                      <a:r>
                        <a:rPr lang="en-GB" sz="1200" b="1" spc="-10" dirty="0">
                          <a:solidFill>
                            <a:schemeClr val="accent6">
                              <a:lumMod val="50000"/>
                            </a:schemeClr>
                          </a:solidFill>
                          <a:effectLst/>
                          <a:latin typeface="Arial" panose="020B0604020202020204" pitchFamily="34" charset="0"/>
                          <a:ea typeface="Arial" panose="020B0604020202020204" pitchFamily="34" charset="0"/>
                          <a:cs typeface="Arial" panose="020B0604020202020204" pitchFamily="34" charset="0"/>
                        </a:rPr>
                        <a:t>9. ACCESS TO HEALTH AND SOCIAL CARE WHEN THEY NEED IT - </a:t>
                      </a:r>
                      <a:r>
                        <a:rPr lang="en-GB" sz="1200" b="0" spc="-10" dirty="0">
                          <a:solidFill>
                            <a:schemeClr val="accent6">
                              <a:lumMod val="50000"/>
                            </a:schemeClr>
                          </a:solidFill>
                          <a:effectLst/>
                          <a:latin typeface="Arial" panose="020B0604020202020204" pitchFamily="34" charset="0"/>
                          <a:ea typeface="Arial" panose="020B0604020202020204" pitchFamily="34" charset="0"/>
                          <a:cs typeface="Arial" panose="020B0604020202020204" pitchFamily="34" charset="0"/>
                        </a:rPr>
                        <a:t>People can access NHS services, personal and social care when they need to. People are supported to live at home for as long as possible. Services to prevent illnesses (e.g. health checks, screening and vaccines) are good and easy to access.</a:t>
                      </a:r>
                    </a:p>
                    <a:p>
                      <a:pPr marL="177165"/>
                      <a:endParaRPr lang="en-US" sz="1200" b="0" spc="-10" dirty="0">
                        <a:solidFill>
                          <a:srgbClr val="5B7BB3"/>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marL="285750" lvl="0" indent="-2857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WB Talks+ events</a:t>
                      </a:r>
                    </a:p>
                    <a:p>
                      <a:pPr marL="285750" lvl="0" indent="-2857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Care organisations that operate from our centres(Favel Day Services, Affinity Day care)</a:t>
                      </a:r>
                    </a:p>
                    <a:p>
                      <a:pPr marL="285750" lvl="0" indent="-2857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Signposting to local services at our wellness events</a:t>
                      </a:r>
                    </a:p>
                    <a:p>
                      <a:pPr marL="285750" lvl="0" indent="-2857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Further signposting at our wellbeing talks and hubs</a:t>
                      </a:r>
                    </a:p>
                    <a:p>
                      <a:pPr marL="285750" lvl="0" indent="-2857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Use of our centres for NHS Bloods, screening and health checks</a:t>
                      </a:r>
                    </a:p>
                    <a:p>
                      <a:pPr marL="285750" lvl="0" indent="-2857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Working closely with the Supporting Independence Programme service</a:t>
                      </a:r>
                    </a:p>
                    <a:p>
                      <a:pPr marL="285750" lvl="0" indent="-285750">
                        <a:buFont typeface="Arial" panose="020B0604020202020204" pitchFamily="34" charset="0"/>
                        <a:buChar char="•"/>
                      </a:pPr>
                      <a:r>
                        <a:rPr lang="en-GB" sz="1200" kern="1200" dirty="0">
                          <a:solidFill>
                            <a:schemeClr val="tx1"/>
                          </a:solidFill>
                          <a:effectLst/>
                          <a:latin typeface="Arial" panose="020B0604020202020204" pitchFamily="34" charset="0"/>
                          <a:ea typeface="+mn-ea"/>
                          <a:cs typeface="Arial" panose="020B0604020202020204" pitchFamily="34" charset="0"/>
                        </a:rPr>
                        <a:t>Trilogy offer a personalised health and fitness programme via the patient referral scheme in partnership with St Luke's Surgery</a:t>
                      </a:r>
                    </a:p>
                  </a:txBody>
                  <a:tcPr/>
                </a:tc>
                <a:tc>
                  <a:txBody>
                    <a:bodyPr/>
                    <a:lstStyle/>
                    <a:p>
                      <a:pPr marL="0" lvl="0" indent="0">
                        <a:buFont typeface="Arial" panose="020B0604020202020204" pitchFamily="34" charset="0"/>
                        <a:buNone/>
                      </a:pPr>
                      <a:endParaRPr lang="en-GB" sz="1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84629526"/>
                  </a:ext>
                </a:extLst>
              </a:tr>
              <a:tr h="1089036">
                <a:tc>
                  <a:txBody>
                    <a:bodyPr/>
                    <a:lstStyle/>
                    <a:p>
                      <a:pPr marL="104140"/>
                      <a:endParaRPr lang="en-GB" sz="1200" b="1" dirty="0">
                        <a:solidFill>
                          <a:srgbClr val="9CC86E"/>
                        </a:solidFill>
                        <a:effectLst/>
                        <a:latin typeface="Arial" panose="020B0604020202020204" pitchFamily="34" charset="0"/>
                        <a:ea typeface="Arial" panose="020B0604020202020204" pitchFamily="34" charset="0"/>
                      </a:endParaRPr>
                    </a:p>
                    <a:p>
                      <a:pPr marL="104140"/>
                      <a:r>
                        <a:rPr lang="en-GB" sz="1200" b="1" dirty="0">
                          <a:solidFill>
                            <a:schemeClr val="accent6"/>
                          </a:solidFill>
                          <a:effectLst/>
                          <a:latin typeface="Arial" panose="020B0604020202020204" pitchFamily="34" charset="0"/>
                          <a:ea typeface="Arial" panose="020B0604020202020204" pitchFamily="34" charset="0"/>
                        </a:rPr>
                        <a:t>10. TO BE ACCEPTED AND VALUED SIMPLY FOR WHO THEY ARE -</a:t>
                      </a:r>
                      <a:r>
                        <a:rPr lang="en-GB" sz="1200" b="0" dirty="0">
                          <a:solidFill>
                            <a:schemeClr val="accent6"/>
                          </a:solidFill>
                          <a:effectLst/>
                          <a:latin typeface="Arial" panose="020B0604020202020204" pitchFamily="34" charset="0"/>
                          <a:ea typeface="Arial" panose="020B0604020202020204" pitchFamily="34" charset="0"/>
                        </a:rPr>
                        <a:t> People are treated with dignity and respect, especially at times of greatest need like at the end of their lives. Diversity is celebrated. People feel they are a valuable part of their community and not isolated or lonely.</a:t>
                      </a:r>
                    </a:p>
                  </a:txBody>
                  <a:tcPr marL="0" marR="0" marT="0" marB="0"/>
                </a:tc>
                <a:tc>
                  <a:txBody>
                    <a:bodyPr/>
                    <a:lstStyle/>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All events and initiatives have a broad and inclusive reach across all</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demographics, ages etc</a:t>
                      </a:r>
                    </a:p>
                    <a:p>
                      <a:pPr marL="285750" indent="-285750">
                        <a:buFont typeface="Arial" panose="020B0604020202020204" pitchFamily="34" charset="0"/>
                        <a:buChar char="•"/>
                      </a:pPr>
                      <a:r>
                        <a:rPr lang="en-GB" sz="1200" dirty="0">
                          <a:latin typeface="Arial" panose="020B0604020202020204" pitchFamily="34" charset="0"/>
                          <a:cs typeface="Arial" panose="020B0604020202020204" pitchFamily="34" charset="0"/>
                        </a:rPr>
                        <a:t>Provide warm and welcoming spaces within our 3 centres</a:t>
                      </a:r>
                    </a:p>
                    <a:p>
                      <a:pPr marL="28575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tc>
                <a:tc>
                  <a:txBody>
                    <a:bodyPr/>
                    <a:lstStyle/>
                    <a:p>
                      <a:pPr marL="171450" lvl="0" indent="-171450">
                        <a:buFont typeface="Arial" panose="020B0604020202020204" pitchFamily="34" charset="0"/>
                        <a:buChar char="•"/>
                      </a:pP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858236098"/>
                  </a:ext>
                </a:extLst>
              </a:tr>
            </a:tbl>
          </a:graphicData>
        </a:graphic>
      </p:graphicFrame>
      <p:pic>
        <p:nvPicPr>
          <p:cNvPr id="5" name="Picture 4" descr="A logo with a tree in the middle&#10;&#10;Description automatically generated">
            <a:extLst>
              <a:ext uri="{FF2B5EF4-FFF2-40B4-BE49-F238E27FC236}">
                <a16:creationId xmlns:a16="http://schemas.microsoft.com/office/drawing/2014/main" id="{A9C3097D-4BD8-0210-47D4-CA8D1C98B90D}"/>
              </a:ext>
            </a:extLst>
          </p:cNvPr>
          <p:cNvPicPr>
            <a:picLocks noChangeAspect="1"/>
          </p:cNvPicPr>
          <p:nvPr/>
        </p:nvPicPr>
        <p:blipFill>
          <a:blip r:embed="rId3"/>
          <a:stretch>
            <a:fillRect/>
          </a:stretch>
        </p:blipFill>
        <p:spPr>
          <a:xfrm>
            <a:off x="10922609" y="47552"/>
            <a:ext cx="1148346" cy="877717"/>
          </a:xfrm>
          <a:prstGeom prst="rect">
            <a:avLst/>
          </a:prstGeom>
        </p:spPr>
      </p:pic>
      <p:sp>
        <p:nvSpPr>
          <p:cNvPr id="7" name="TextBox 6">
            <a:extLst>
              <a:ext uri="{FF2B5EF4-FFF2-40B4-BE49-F238E27FC236}">
                <a16:creationId xmlns:a16="http://schemas.microsoft.com/office/drawing/2014/main" id="{2000CCF1-146E-2C48-4953-7361D3D7547D}"/>
              </a:ext>
            </a:extLst>
          </p:cNvPr>
          <p:cNvSpPr txBox="1"/>
          <p:nvPr/>
        </p:nvSpPr>
        <p:spPr>
          <a:xfrm>
            <a:off x="10227923" y="6399237"/>
            <a:ext cx="1741118" cy="276999"/>
          </a:xfrm>
          <a:prstGeom prst="rect">
            <a:avLst/>
          </a:prstGeom>
          <a:noFill/>
        </p:spPr>
        <p:txBody>
          <a:bodyPr wrap="none" rtlCol="0">
            <a:spAutoFit/>
          </a:bodyPr>
          <a:lstStyle/>
          <a:p>
            <a:pPr algn="just"/>
            <a:r>
              <a:rPr lang="en-US" sz="1200" dirty="0">
                <a:latin typeface="Arial" panose="020B0604020202020204" pitchFamily="34" charset="0"/>
                <a:cs typeface="Arial" panose="020B0604020202020204" pitchFamily="34" charset="0"/>
              </a:rPr>
              <a:t>Last updated</a:t>
            </a:r>
            <a:r>
              <a:rPr lang="en-US" sz="1200" dirty="0"/>
              <a:t> MAY 2024</a:t>
            </a:r>
            <a:endParaRPr lang="en-GB" sz="1200" dirty="0"/>
          </a:p>
        </p:txBody>
      </p:sp>
    </p:spTree>
    <p:extLst>
      <p:ext uri="{BB962C8B-B14F-4D97-AF65-F5344CB8AC3E}">
        <p14:creationId xmlns:p14="http://schemas.microsoft.com/office/powerpoint/2010/main" val="1065690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D91FD10-07D8-3642-8532-7D718468E07C}" type="slidenum">
              <a:rPr lang="en-US" smtClean="0">
                <a:solidFill>
                  <a:schemeClr val="tx1"/>
                </a:solidFill>
              </a:rPr>
              <a:t>2</a:t>
            </a:fld>
            <a:endParaRPr lang="en-US" dirty="0">
              <a:solidFill>
                <a:schemeClr val="tx1"/>
              </a:solidFill>
            </a:endParaRPr>
          </a:p>
        </p:txBody>
      </p:sp>
      <p:sp>
        <p:nvSpPr>
          <p:cNvPr id="11" name="Title 10">
            <a:extLst>
              <a:ext uri="{FF2B5EF4-FFF2-40B4-BE49-F238E27FC236}">
                <a16:creationId xmlns:a16="http://schemas.microsoft.com/office/drawing/2014/main" id="{56BFFB6C-92B3-9F47-A45C-19BB382CBB70}"/>
              </a:ext>
            </a:extLst>
          </p:cNvPr>
          <p:cNvSpPr txBox="1">
            <a:spLocks noGrp="1"/>
          </p:cNvSpPr>
          <p:nvPr>
            <p:ph type="title" idx="4294967295"/>
          </p:nvPr>
        </p:nvSpPr>
        <p:spPr>
          <a:xfrm>
            <a:off x="470218" y="2245301"/>
            <a:ext cx="6832282" cy="12516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endParaRPr lang="en-GB" sz="3600" b="1" i="0" u="none" strike="noStrike" kern="1200" cap="none" spc="0" normalizeH="0" baseline="0" noProof="0" dirty="0">
              <a:ln>
                <a:noFill/>
              </a:ln>
              <a:solidFill>
                <a:schemeClr val="bg1"/>
              </a:solidFill>
              <a:effectLst/>
              <a:uLnTx/>
              <a:uFillTx/>
              <a:latin typeface="Tahoma"/>
              <a:ea typeface="Tahoma"/>
              <a:cs typeface="Tahoma"/>
            </a:endParaRPr>
          </a:p>
          <a:p>
            <a:pPr marL="0" marR="0" lvl="0" indent="0" algn="l" defTabSz="914400" rtl="0" eaLnBrk="1" fontAlgn="auto" latinLnBrk="0" hangingPunct="1">
              <a:lnSpc>
                <a:spcPct val="100000"/>
              </a:lnSpc>
              <a:spcBef>
                <a:spcPts val="0"/>
              </a:spcBef>
              <a:spcAft>
                <a:spcPts val="400"/>
              </a:spcAft>
              <a:buClrTx/>
              <a:buSzTx/>
              <a:buFontTx/>
              <a:buNone/>
              <a:tabLst/>
              <a:defRPr/>
            </a:pPr>
            <a:endParaRPr kumimoji="0" lang="en-US" sz="3600" b="0" i="0" u="none" strike="noStrike" kern="1200" cap="none" spc="0" normalizeH="0" baseline="0" noProof="0" dirty="0">
              <a:ln>
                <a:noFill/>
              </a:ln>
              <a:solidFill>
                <a:schemeClr val="bg1"/>
              </a:solidFill>
              <a:effectLst/>
              <a:uLnTx/>
              <a:uFillTx/>
              <a:latin typeface="+mn-lt"/>
              <a:ea typeface="+mn-ea"/>
              <a:cs typeface="+mn-cs"/>
            </a:endParaRPr>
          </a:p>
        </p:txBody>
      </p:sp>
      <p:sp>
        <p:nvSpPr>
          <p:cNvPr id="12" name="TextBox 11">
            <a:extLst>
              <a:ext uri="{FF2B5EF4-FFF2-40B4-BE49-F238E27FC236}">
                <a16:creationId xmlns:a16="http://schemas.microsoft.com/office/drawing/2014/main" id="{56BFFB6C-92B3-9F47-A45C-19BB382CBB70}"/>
              </a:ext>
            </a:extLst>
          </p:cNvPr>
          <p:cNvSpPr txBox="1"/>
          <p:nvPr/>
        </p:nvSpPr>
        <p:spPr>
          <a:xfrm>
            <a:off x="695218" y="1894117"/>
            <a:ext cx="5772150" cy="707886"/>
          </a:xfrm>
          <a:prstGeom prst="rect">
            <a:avLst/>
          </a:prstGeom>
          <a:noFill/>
        </p:spPr>
        <p:txBody>
          <a:bodyPr wrap="square" rtlCol="0">
            <a:spAutoFit/>
          </a:bodyPr>
          <a:lstStyle/>
          <a:p>
            <a:pPr algn="ctr"/>
            <a:endParaRPr lang="en-GB" sz="2000" b="0" i="0" dirty="0">
              <a:solidFill>
                <a:srgbClr val="000000"/>
              </a:solidFill>
              <a:effectLst/>
              <a:latin typeface="Arial" panose="020B0604020202020204" pitchFamily="34" charset="0"/>
              <a:cs typeface="Arial" panose="020B0604020202020204" pitchFamily="34" charset="0"/>
            </a:endParaRPr>
          </a:p>
          <a:p>
            <a:pPr algn="ctr"/>
            <a:endParaRPr lang="en-GB" sz="2000" dirty="0">
              <a:solidFill>
                <a:srgbClr val="000000"/>
              </a:solidFill>
              <a:latin typeface="Arial" panose="020B0604020202020204" pitchFamily="34" charset="0"/>
              <a:cs typeface="Arial" panose="020B0604020202020204" pitchFamily="34" charset="0"/>
            </a:endParaRPr>
          </a:p>
        </p:txBody>
      </p:sp>
      <p:sp>
        <p:nvSpPr>
          <p:cNvPr id="4" name="Rectangle 1">
            <a:extLst>
              <a:ext uri="{FF2B5EF4-FFF2-40B4-BE49-F238E27FC236}">
                <a16:creationId xmlns:a16="http://schemas.microsoft.com/office/drawing/2014/main" id="{D35369A2-E431-3E97-55D2-5380324E3659}"/>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dirty="0"/>
          </a:p>
        </p:txBody>
      </p:sp>
      <p:pic>
        <p:nvPicPr>
          <p:cNvPr id="10" name="Picture 9" descr="A logo with a tree in the middle&#10;&#10;Description automatically generated">
            <a:extLst>
              <a:ext uri="{FF2B5EF4-FFF2-40B4-BE49-F238E27FC236}">
                <a16:creationId xmlns:a16="http://schemas.microsoft.com/office/drawing/2014/main" id="{F97337EB-3467-4CDD-353E-1999FCCC414B}"/>
              </a:ext>
            </a:extLst>
          </p:cNvPr>
          <p:cNvPicPr>
            <a:picLocks noChangeAspect="1"/>
          </p:cNvPicPr>
          <p:nvPr/>
        </p:nvPicPr>
        <p:blipFill>
          <a:blip r:embed="rId3"/>
          <a:stretch>
            <a:fillRect/>
          </a:stretch>
        </p:blipFill>
        <p:spPr>
          <a:xfrm>
            <a:off x="5089324" y="2748370"/>
            <a:ext cx="1548556" cy="1183610"/>
          </a:xfrm>
          <a:prstGeom prst="rect">
            <a:avLst/>
          </a:prstGeom>
        </p:spPr>
      </p:pic>
      <p:sp>
        <p:nvSpPr>
          <p:cNvPr id="15" name="TextBox 14">
            <a:extLst>
              <a:ext uri="{FF2B5EF4-FFF2-40B4-BE49-F238E27FC236}">
                <a16:creationId xmlns:a16="http://schemas.microsoft.com/office/drawing/2014/main" id="{B3A6657D-68CC-1FD6-F81D-355705958BB4}"/>
              </a:ext>
            </a:extLst>
          </p:cNvPr>
          <p:cNvSpPr txBox="1"/>
          <p:nvPr/>
        </p:nvSpPr>
        <p:spPr>
          <a:xfrm>
            <a:off x="8959065" y="2455524"/>
            <a:ext cx="2537717" cy="369332"/>
          </a:xfrm>
          <a:prstGeom prst="rect">
            <a:avLst/>
          </a:prstGeom>
          <a:noFill/>
        </p:spPr>
        <p:txBody>
          <a:bodyPr wrap="square" rtlCol="0">
            <a:spAutoFit/>
          </a:bodyPr>
          <a:lstStyle/>
          <a:p>
            <a:r>
              <a:rPr lang="en-GB" dirty="0">
                <a:solidFill>
                  <a:schemeClr val="bg1"/>
                </a:solidFill>
              </a:rPr>
              <a:t>Add image here </a:t>
            </a:r>
          </a:p>
        </p:txBody>
      </p:sp>
      <p:pic>
        <p:nvPicPr>
          <p:cNvPr id="6" name="Picture 5" descr="A colorful art piece on a wall&#10;&#10;Description automatically generated">
            <a:extLst>
              <a:ext uri="{FF2B5EF4-FFF2-40B4-BE49-F238E27FC236}">
                <a16:creationId xmlns:a16="http://schemas.microsoft.com/office/drawing/2014/main" id="{1BB0EBBB-2A67-FBF3-6E82-9404ADB0EEC6}"/>
              </a:ext>
            </a:extLst>
          </p:cNvPr>
          <p:cNvPicPr>
            <a:picLocks noChangeAspect="1"/>
          </p:cNvPicPr>
          <p:nvPr/>
        </p:nvPicPr>
        <p:blipFill>
          <a:blip r:embed="rId4"/>
          <a:stretch>
            <a:fillRect/>
          </a:stretch>
        </p:blipFill>
        <p:spPr>
          <a:xfrm>
            <a:off x="1351156" y="297159"/>
            <a:ext cx="9489688" cy="2264833"/>
          </a:xfrm>
          <a:prstGeom prst="rect">
            <a:avLst/>
          </a:prstGeom>
        </p:spPr>
      </p:pic>
      <p:sp>
        <p:nvSpPr>
          <p:cNvPr id="13" name="TextBox 12">
            <a:extLst>
              <a:ext uri="{FF2B5EF4-FFF2-40B4-BE49-F238E27FC236}">
                <a16:creationId xmlns:a16="http://schemas.microsoft.com/office/drawing/2014/main" id="{D0CB2B75-C266-5A4A-CB60-48CBD5B26263}"/>
              </a:ext>
            </a:extLst>
          </p:cNvPr>
          <p:cNvSpPr txBox="1"/>
          <p:nvPr/>
        </p:nvSpPr>
        <p:spPr>
          <a:xfrm>
            <a:off x="1661532" y="4047893"/>
            <a:ext cx="9210907" cy="1785104"/>
          </a:xfrm>
          <a:prstGeom prst="rect">
            <a:avLst/>
          </a:prstGeom>
          <a:noFill/>
        </p:spPr>
        <p:txBody>
          <a:bodyPr wrap="square" rtlCol="0">
            <a:spAutoFit/>
          </a:bodyPr>
          <a:lstStyle/>
          <a:p>
            <a:pPr algn="ctr"/>
            <a:r>
              <a:rPr lang="en-GB" sz="2200" b="0" i="0" dirty="0">
                <a:solidFill>
                  <a:srgbClr val="000000"/>
                </a:solidFill>
                <a:effectLst/>
                <a:latin typeface="Arial" panose="020B0604020202020204" pitchFamily="34" charset="0"/>
                <a:cs typeface="Arial" panose="020B0604020202020204" pitchFamily="34" charset="0"/>
              </a:rPr>
              <a:t>Duston Parish Council is passionate about delivering for the residents of Duston. We believe that by having a Community, Health and Wellbeing strategy we can lead and support the myriad of active groups in our community so that we are all working towards the common aim of a ‘Duston Together’</a:t>
            </a:r>
          </a:p>
        </p:txBody>
      </p:sp>
      <p:sp>
        <p:nvSpPr>
          <p:cNvPr id="3" name="Rectangle 2">
            <a:extLst>
              <a:ext uri="{FF2B5EF4-FFF2-40B4-BE49-F238E27FC236}">
                <a16:creationId xmlns:a16="http://schemas.microsoft.com/office/drawing/2014/main" id="{97692EDA-0BE5-E136-0F92-C170E17DCCBF}"/>
              </a:ext>
            </a:extLst>
          </p:cNvPr>
          <p:cNvSpPr/>
          <p:nvPr/>
        </p:nvSpPr>
        <p:spPr>
          <a:xfrm>
            <a:off x="0" y="6102797"/>
            <a:ext cx="12192000" cy="755203"/>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1216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C183D7F6-B498-43B3-948B-1728B52AA6E4}">
                <adec:decorative xmlns:adec="http://schemas.microsoft.com/office/drawing/2017/decorative" val="1"/>
              </a:ext>
            </a:extLst>
          </p:cNvPr>
          <p:cNvSpPr/>
          <p:nvPr/>
        </p:nvSpPr>
        <p:spPr>
          <a:xfrm>
            <a:off x="-60515" y="-87330"/>
            <a:ext cx="13033796" cy="83127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itle 8" descr="What this briefing is about">
            <a:extLst>
              <a:ext uri="{FF2B5EF4-FFF2-40B4-BE49-F238E27FC236}">
                <a16:creationId xmlns:a16="http://schemas.microsoft.com/office/drawing/2014/main" id="{186F4C1E-4980-4053-962B-736D32235737}"/>
              </a:ext>
            </a:extLst>
          </p:cNvPr>
          <p:cNvSpPr txBox="1">
            <a:spLocks noGrp="1"/>
          </p:cNvSpPr>
          <p:nvPr>
            <p:ph type="title" idx="4294967295"/>
          </p:nvPr>
        </p:nvSpPr>
        <p:spPr>
          <a:xfrm>
            <a:off x="133564" y="32238"/>
            <a:ext cx="12058435"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1" dirty="0">
                <a:solidFill>
                  <a:schemeClr val="bg1"/>
                </a:solidFill>
                <a:latin typeface="Tahoma" panose="020B0604030504040204" pitchFamily="34" charset="0"/>
                <a:ea typeface="Tahoma" panose="020B0604030504040204" pitchFamily="34" charset="0"/>
                <a:cs typeface="Tahoma" panose="020B0604030504040204" pitchFamily="34" charset="0"/>
              </a:rPr>
              <a:t>  Why ?                    What ?                     How ?</a:t>
            </a:r>
            <a:endPar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7" name="TextBox 6">
            <a:extLst>
              <a:ext uri="{FF2B5EF4-FFF2-40B4-BE49-F238E27FC236}">
                <a16:creationId xmlns:a16="http://schemas.microsoft.com/office/drawing/2014/main" id="{A1B39798-186E-FC67-7ABF-A7BCE4F9E9AC}"/>
              </a:ext>
            </a:extLst>
          </p:cNvPr>
          <p:cNvSpPr txBox="1"/>
          <p:nvPr/>
        </p:nvSpPr>
        <p:spPr>
          <a:xfrm>
            <a:off x="312232" y="3057487"/>
            <a:ext cx="2952750" cy="2585323"/>
          </a:xfrm>
          <a:prstGeom prst="rect">
            <a:avLst/>
          </a:prstGeom>
          <a:solidFill>
            <a:schemeClr val="bg1"/>
          </a:solidFill>
          <a:ln>
            <a:solidFill>
              <a:srgbClr val="548235"/>
            </a:solidFill>
          </a:ln>
        </p:spPr>
        <p:txBody>
          <a:bodyPr wrap="square">
            <a:spAutoFit/>
          </a:bodyPr>
          <a:lstStyle/>
          <a:p>
            <a:pPr lvl="0">
              <a:buFont typeface="Arial" panose="020B0604020202020204" pitchFamily="34" charset="0"/>
            </a:pPr>
            <a:endParaRPr lang="en-GB" b="1" dirty="0">
              <a:solidFill>
                <a:srgbClr val="548235"/>
              </a:solidFill>
            </a:endParaRPr>
          </a:p>
          <a:p>
            <a:pPr marL="285750" lvl="0" indent="-285750">
              <a:buFont typeface="Arial" panose="020B0604020202020204" pitchFamily="34" charset="0"/>
              <a:buChar char="•"/>
            </a:pPr>
            <a:r>
              <a:rPr lang="en-GB" b="1" dirty="0">
                <a:solidFill>
                  <a:srgbClr val="548235"/>
                </a:solidFill>
              </a:rPr>
              <a:t>Duston Together</a:t>
            </a:r>
          </a:p>
          <a:p>
            <a:pPr marL="285750" lvl="0" indent="-285750">
              <a:buFont typeface="Arial" panose="020B0604020202020204" pitchFamily="34" charset="0"/>
              <a:buChar char="•"/>
            </a:pPr>
            <a:r>
              <a:rPr lang="en-GB" b="1" dirty="0">
                <a:solidFill>
                  <a:srgbClr val="548235"/>
                </a:solidFill>
              </a:rPr>
              <a:t>Community Events</a:t>
            </a:r>
          </a:p>
          <a:p>
            <a:pPr marL="285750" lvl="0" indent="-285750">
              <a:buFont typeface="Arial" panose="020B0604020202020204" pitchFamily="34" charset="0"/>
              <a:buChar char="•"/>
            </a:pPr>
            <a:r>
              <a:rPr lang="en-GB" b="1" dirty="0">
                <a:solidFill>
                  <a:srgbClr val="548235"/>
                </a:solidFill>
              </a:rPr>
              <a:t>Community Groups &amp; Organisations</a:t>
            </a:r>
          </a:p>
          <a:p>
            <a:pPr marL="285750" lvl="0" indent="-285750">
              <a:buFont typeface="Arial" panose="020B0604020202020204" pitchFamily="34" charset="0"/>
              <a:buChar char="•"/>
            </a:pPr>
            <a:r>
              <a:rPr lang="en-GB" b="1" dirty="0">
                <a:solidFill>
                  <a:srgbClr val="548235"/>
                </a:solidFill>
              </a:rPr>
              <a:t>Duston Good Neighbours</a:t>
            </a:r>
          </a:p>
          <a:p>
            <a:pPr marL="285750" lvl="0" indent="-285750">
              <a:buFont typeface="Arial" panose="020B0604020202020204" pitchFamily="34" charset="0"/>
              <a:buChar char="•"/>
            </a:pPr>
            <a:r>
              <a:rPr lang="en-GB" b="1" dirty="0">
                <a:solidFill>
                  <a:srgbClr val="548235"/>
                </a:solidFill>
              </a:rPr>
              <a:t>DOPWA</a:t>
            </a:r>
          </a:p>
          <a:p>
            <a:pPr marL="285750" lvl="0" indent="-285750">
              <a:buFont typeface="Arial" panose="020B0604020202020204" pitchFamily="34" charset="0"/>
              <a:buChar char="•"/>
            </a:pPr>
            <a:r>
              <a:rPr lang="en-GB" b="1" dirty="0">
                <a:solidFill>
                  <a:srgbClr val="548235"/>
                </a:solidFill>
              </a:rPr>
              <a:t>Environmental Responsibility </a:t>
            </a:r>
          </a:p>
        </p:txBody>
      </p:sp>
      <p:sp>
        <p:nvSpPr>
          <p:cNvPr id="12" name="TextBox 11">
            <a:extLst>
              <a:ext uri="{FF2B5EF4-FFF2-40B4-BE49-F238E27FC236}">
                <a16:creationId xmlns:a16="http://schemas.microsoft.com/office/drawing/2014/main" id="{4388997D-E623-3F31-A8F4-2AC15A21C5C2}"/>
              </a:ext>
            </a:extLst>
          </p:cNvPr>
          <p:cNvSpPr txBox="1"/>
          <p:nvPr/>
        </p:nvSpPr>
        <p:spPr>
          <a:xfrm>
            <a:off x="3264984" y="3361540"/>
            <a:ext cx="4652383" cy="2585323"/>
          </a:xfrm>
          <a:prstGeom prst="rect">
            <a:avLst/>
          </a:prstGeom>
          <a:noFill/>
          <a:ln>
            <a:solidFill>
              <a:srgbClr val="ED7D31"/>
            </a:solidFill>
          </a:ln>
        </p:spPr>
        <p:txBody>
          <a:bodyPr wrap="square">
            <a:spAutoFit/>
          </a:bodyPr>
          <a:lstStyle/>
          <a:p>
            <a:pPr lvl="0"/>
            <a:endParaRPr lang="en-GB" b="1" dirty="0">
              <a:solidFill>
                <a:srgbClr val="ED7D31"/>
              </a:solidFill>
            </a:endParaRPr>
          </a:p>
          <a:p>
            <a:pPr marL="285750" lvl="0" indent="-285750">
              <a:buFont typeface="Arial" panose="020B0604020202020204" pitchFamily="34" charset="0"/>
              <a:buChar char="•"/>
            </a:pPr>
            <a:r>
              <a:rPr lang="en-GB" b="1" dirty="0">
                <a:solidFill>
                  <a:srgbClr val="ED7D31"/>
                </a:solidFill>
              </a:rPr>
              <a:t>LAPs data</a:t>
            </a:r>
          </a:p>
          <a:p>
            <a:pPr marL="285750" lvl="0" indent="-285750">
              <a:buFont typeface="Arial" panose="020B0604020202020204" pitchFamily="34" charset="0"/>
              <a:buChar char="•"/>
            </a:pPr>
            <a:r>
              <a:rPr lang="en-GB" b="1" dirty="0">
                <a:solidFill>
                  <a:srgbClr val="ED7D31"/>
                </a:solidFill>
              </a:rPr>
              <a:t>Evaluation data from events &amp; initiatives </a:t>
            </a:r>
          </a:p>
          <a:p>
            <a:pPr marL="285750" lvl="0" indent="-285750">
              <a:buFont typeface="Arial" panose="020B0604020202020204" pitchFamily="34" charset="0"/>
              <a:buChar char="•"/>
            </a:pPr>
            <a:r>
              <a:rPr lang="en-GB" b="1" dirty="0">
                <a:solidFill>
                  <a:srgbClr val="ED7D31"/>
                </a:solidFill>
              </a:rPr>
              <a:t>Duston local insight data</a:t>
            </a:r>
          </a:p>
          <a:p>
            <a:pPr marL="285750" lvl="0" indent="-285750">
              <a:buFont typeface="Arial" panose="020B0604020202020204" pitchFamily="34" charset="0"/>
              <a:buChar char="•"/>
            </a:pPr>
            <a:r>
              <a:rPr lang="en-GB" b="1" dirty="0">
                <a:solidFill>
                  <a:srgbClr val="ED7D31"/>
                </a:solidFill>
              </a:rPr>
              <a:t>Action </a:t>
            </a:r>
            <a:r>
              <a:rPr lang="en-GB" b="1">
                <a:solidFill>
                  <a:srgbClr val="ED7D31"/>
                </a:solidFill>
              </a:rPr>
              <a:t>for Happiness</a:t>
            </a:r>
            <a:endParaRPr lang="en-GB" b="1" dirty="0">
              <a:solidFill>
                <a:srgbClr val="ED7D31"/>
              </a:solidFill>
            </a:endParaRPr>
          </a:p>
          <a:p>
            <a:pPr marL="285750" lvl="0" indent="-285750">
              <a:buFont typeface="Arial" panose="020B0604020202020204" pitchFamily="34" charset="0"/>
              <a:buChar char="•"/>
            </a:pPr>
            <a:r>
              <a:rPr lang="en-GB" b="1" dirty="0">
                <a:solidFill>
                  <a:srgbClr val="ED7D31"/>
                </a:solidFill>
              </a:rPr>
              <a:t>The role of Parish &amp; Town Councils in Health and Wellbeing by Sadie Beishon</a:t>
            </a:r>
          </a:p>
          <a:p>
            <a:pPr marL="285750" lvl="0" indent="-285750">
              <a:buFont typeface="Arial" panose="020B0604020202020204" pitchFamily="34" charset="0"/>
              <a:buChar char="•"/>
            </a:pPr>
            <a:r>
              <a:rPr lang="en-GB" b="1" dirty="0">
                <a:solidFill>
                  <a:srgbClr val="ED7D31"/>
                </a:solidFill>
              </a:rPr>
              <a:t>Resident surveys </a:t>
            </a:r>
          </a:p>
          <a:p>
            <a:pPr marL="285750" lvl="0" indent="-285750">
              <a:buFont typeface="Arial" panose="020B0604020202020204" pitchFamily="34" charset="0"/>
              <a:buChar char="•"/>
            </a:pPr>
            <a:endParaRPr lang="en-GB" b="1" dirty="0">
              <a:solidFill>
                <a:srgbClr val="ED7D31"/>
              </a:solidFill>
            </a:endParaRPr>
          </a:p>
        </p:txBody>
      </p:sp>
      <p:sp>
        <p:nvSpPr>
          <p:cNvPr id="14" name="TextBox 13">
            <a:extLst>
              <a:ext uri="{FF2B5EF4-FFF2-40B4-BE49-F238E27FC236}">
                <a16:creationId xmlns:a16="http://schemas.microsoft.com/office/drawing/2014/main" id="{9F227316-8B03-4E37-E471-934D47198610}"/>
              </a:ext>
            </a:extLst>
          </p:cNvPr>
          <p:cNvSpPr txBox="1"/>
          <p:nvPr/>
        </p:nvSpPr>
        <p:spPr>
          <a:xfrm>
            <a:off x="7917369" y="3763196"/>
            <a:ext cx="3534935" cy="2585323"/>
          </a:xfrm>
          <a:prstGeom prst="rect">
            <a:avLst/>
          </a:prstGeom>
          <a:noFill/>
          <a:ln>
            <a:solidFill>
              <a:srgbClr val="9CC86E"/>
            </a:solidFill>
          </a:ln>
        </p:spPr>
        <p:txBody>
          <a:bodyPr wrap="square">
            <a:spAutoFit/>
          </a:bodyPr>
          <a:lstStyle/>
          <a:p>
            <a:pPr lvl="0"/>
            <a:endParaRPr lang="en-GB" b="1" dirty="0">
              <a:solidFill>
                <a:srgbClr val="9CC86E"/>
              </a:solidFill>
            </a:endParaRPr>
          </a:p>
          <a:p>
            <a:pPr marL="285750" lvl="0" indent="-285750">
              <a:buFont typeface="Arial" panose="020B0604020202020204" pitchFamily="34" charset="0"/>
              <a:buChar char="•"/>
            </a:pPr>
            <a:r>
              <a:rPr lang="en-GB" b="1" dirty="0">
                <a:solidFill>
                  <a:srgbClr val="9CC86E"/>
                </a:solidFill>
              </a:rPr>
              <a:t>Local schools</a:t>
            </a:r>
          </a:p>
          <a:p>
            <a:pPr marL="285750" lvl="0" indent="-285750">
              <a:buFont typeface="Arial" panose="020B0604020202020204" pitchFamily="34" charset="0"/>
              <a:buChar char="•"/>
            </a:pPr>
            <a:r>
              <a:rPr lang="en-GB" b="1" dirty="0">
                <a:solidFill>
                  <a:srgbClr val="9CC86E"/>
                </a:solidFill>
              </a:rPr>
              <a:t>Local businesses</a:t>
            </a:r>
          </a:p>
          <a:p>
            <a:pPr marL="285750" lvl="0" indent="-285750">
              <a:buFont typeface="Arial" panose="020B0604020202020204" pitchFamily="34" charset="0"/>
              <a:buChar char="•"/>
            </a:pPr>
            <a:r>
              <a:rPr lang="en-GB" b="1" dirty="0">
                <a:solidFill>
                  <a:srgbClr val="9CC86E"/>
                </a:solidFill>
              </a:rPr>
              <a:t>Local care homes</a:t>
            </a:r>
          </a:p>
          <a:p>
            <a:pPr marL="285750" lvl="0" indent="-285750">
              <a:buFont typeface="Arial" panose="020B0604020202020204" pitchFamily="34" charset="0"/>
              <a:buChar char="•"/>
            </a:pPr>
            <a:r>
              <a:rPr lang="en-GB" b="1" dirty="0">
                <a:solidFill>
                  <a:srgbClr val="9CC86E"/>
                </a:solidFill>
              </a:rPr>
              <a:t>Local healthcare services</a:t>
            </a:r>
          </a:p>
          <a:p>
            <a:pPr marL="285750" lvl="0" indent="-285750">
              <a:buFont typeface="Arial" panose="020B0604020202020204" pitchFamily="34" charset="0"/>
              <a:buChar char="•"/>
            </a:pPr>
            <a:r>
              <a:rPr lang="en-GB" b="1" dirty="0">
                <a:solidFill>
                  <a:srgbClr val="9CC86E"/>
                </a:solidFill>
              </a:rPr>
              <a:t>Churches</a:t>
            </a:r>
          </a:p>
          <a:p>
            <a:pPr marL="285750" lvl="0" indent="-285750">
              <a:buFont typeface="Arial" panose="020B0604020202020204" pitchFamily="34" charset="0"/>
              <a:buChar char="•"/>
            </a:pPr>
            <a:r>
              <a:rPr lang="en-GB" b="1" dirty="0">
                <a:solidFill>
                  <a:srgbClr val="9CC86E"/>
                </a:solidFill>
              </a:rPr>
              <a:t>Trilogy </a:t>
            </a:r>
          </a:p>
          <a:p>
            <a:pPr marL="285750" lvl="0" indent="-285750">
              <a:buFont typeface="Arial" panose="020B0604020202020204" pitchFamily="34" charset="0"/>
              <a:buChar char="•"/>
            </a:pPr>
            <a:r>
              <a:rPr lang="en-GB" b="1" dirty="0">
                <a:solidFill>
                  <a:srgbClr val="9CC86E"/>
                </a:solidFill>
              </a:rPr>
              <a:t>Local community</a:t>
            </a:r>
          </a:p>
          <a:p>
            <a:pPr marL="285750" lvl="0" indent="-285750">
              <a:buFont typeface="Arial" panose="020B0604020202020204" pitchFamily="34" charset="0"/>
              <a:buChar char="•"/>
            </a:pPr>
            <a:r>
              <a:rPr lang="en-GB" b="1" dirty="0">
                <a:solidFill>
                  <a:srgbClr val="9CC86E"/>
                </a:solidFill>
              </a:rPr>
              <a:t>Duston library </a:t>
            </a:r>
          </a:p>
        </p:txBody>
      </p:sp>
      <p:sp>
        <p:nvSpPr>
          <p:cNvPr id="28" name="Rectangle 27">
            <a:extLst>
              <a:ext uri="{FF2B5EF4-FFF2-40B4-BE49-F238E27FC236}">
                <a16:creationId xmlns:a16="http://schemas.microsoft.com/office/drawing/2014/main" id="{F46B46E5-B41A-304D-08F3-41F5341D4C80}"/>
              </a:ext>
            </a:extLst>
          </p:cNvPr>
          <p:cNvSpPr/>
          <p:nvPr/>
        </p:nvSpPr>
        <p:spPr>
          <a:xfrm>
            <a:off x="312234" y="2352637"/>
            <a:ext cx="11140071" cy="704850"/>
          </a:xfrm>
          <a:prstGeom prst="rect">
            <a:avLst/>
          </a:prstGeom>
          <a:solidFill>
            <a:srgbClr val="548235"/>
          </a:solidFill>
          <a:ln>
            <a:solidFill>
              <a:srgbClr val="54823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800" dirty="0">
                <a:solidFill>
                  <a:schemeClr val="bg1"/>
                </a:solidFill>
              </a:rPr>
              <a:t>CONSOLIDATES :</a:t>
            </a:r>
            <a:endParaRPr lang="en-GB" sz="2800" dirty="0">
              <a:solidFill>
                <a:schemeClr val="bg1"/>
              </a:solidFill>
            </a:endParaRPr>
          </a:p>
        </p:txBody>
      </p:sp>
      <p:sp>
        <p:nvSpPr>
          <p:cNvPr id="29" name="Rectangle 28">
            <a:extLst>
              <a:ext uri="{FF2B5EF4-FFF2-40B4-BE49-F238E27FC236}">
                <a16:creationId xmlns:a16="http://schemas.microsoft.com/office/drawing/2014/main" id="{5566E818-9DF5-E308-B720-677CDDF07704}"/>
              </a:ext>
            </a:extLst>
          </p:cNvPr>
          <p:cNvSpPr/>
          <p:nvPr/>
        </p:nvSpPr>
        <p:spPr>
          <a:xfrm>
            <a:off x="3264982" y="2733703"/>
            <a:ext cx="8187320" cy="704850"/>
          </a:xfrm>
          <a:prstGeom prst="rect">
            <a:avLst/>
          </a:prstGeom>
          <a:solidFill>
            <a:srgbClr val="ED7D31"/>
          </a:solidFill>
          <a:ln>
            <a:solidFill>
              <a:srgbClr val="ED7D31"/>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US" sz="2800" dirty="0"/>
              <a:t>RESOURCES :</a:t>
            </a:r>
            <a:endParaRPr lang="en-GB" sz="2800" dirty="0"/>
          </a:p>
        </p:txBody>
      </p:sp>
      <p:sp>
        <p:nvSpPr>
          <p:cNvPr id="30" name="Rectangle 29">
            <a:extLst>
              <a:ext uri="{FF2B5EF4-FFF2-40B4-BE49-F238E27FC236}">
                <a16:creationId xmlns:a16="http://schemas.microsoft.com/office/drawing/2014/main" id="{AD57AD23-8027-2C31-9E0E-1BA3AC9D8E96}"/>
              </a:ext>
            </a:extLst>
          </p:cNvPr>
          <p:cNvSpPr/>
          <p:nvPr/>
        </p:nvSpPr>
        <p:spPr>
          <a:xfrm>
            <a:off x="7917365" y="3114769"/>
            <a:ext cx="3534940" cy="704850"/>
          </a:xfrm>
          <a:prstGeom prst="rect">
            <a:avLst/>
          </a:prstGeom>
          <a:solidFill>
            <a:srgbClr val="9CC86E"/>
          </a:solidFill>
          <a:ln>
            <a:solidFill>
              <a:srgbClr val="9CC86E"/>
            </a:solid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US" sz="2800" dirty="0"/>
              <a:t>PARTNERS &amp; SUPPORT:</a:t>
            </a:r>
            <a:endParaRPr lang="en-GB" sz="2800" dirty="0"/>
          </a:p>
        </p:txBody>
      </p:sp>
      <p:sp>
        <p:nvSpPr>
          <p:cNvPr id="42" name="TextBox 41">
            <a:extLst>
              <a:ext uri="{FF2B5EF4-FFF2-40B4-BE49-F238E27FC236}">
                <a16:creationId xmlns:a16="http://schemas.microsoft.com/office/drawing/2014/main" id="{0B3B2199-068C-6A58-C766-EFAF1FF05EC4}"/>
              </a:ext>
            </a:extLst>
          </p:cNvPr>
          <p:cNvSpPr txBox="1"/>
          <p:nvPr/>
        </p:nvSpPr>
        <p:spPr>
          <a:xfrm>
            <a:off x="550832" y="924507"/>
            <a:ext cx="2475549" cy="1077218"/>
          </a:xfrm>
          <a:prstGeom prst="rect">
            <a:avLst/>
          </a:prstGeom>
          <a:noFill/>
        </p:spPr>
        <p:txBody>
          <a:bodyPr wrap="square" rtlCol="0">
            <a:spAutoFit/>
          </a:bodyPr>
          <a:lstStyle/>
          <a:p>
            <a:pPr algn="ctr"/>
            <a:r>
              <a:rPr lang="en-US" sz="3200" dirty="0"/>
              <a:t>Why do we want this?</a:t>
            </a:r>
            <a:endParaRPr lang="en-GB" sz="3200" dirty="0"/>
          </a:p>
        </p:txBody>
      </p:sp>
      <p:sp>
        <p:nvSpPr>
          <p:cNvPr id="44" name="TextBox 43">
            <a:extLst>
              <a:ext uri="{FF2B5EF4-FFF2-40B4-BE49-F238E27FC236}">
                <a16:creationId xmlns:a16="http://schemas.microsoft.com/office/drawing/2014/main" id="{868DB441-6B39-FFD1-46ED-46E73ABE54DA}"/>
              </a:ext>
            </a:extLst>
          </p:cNvPr>
          <p:cNvSpPr txBox="1"/>
          <p:nvPr/>
        </p:nvSpPr>
        <p:spPr>
          <a:xfrm>
            <a:off x="3725334" y="924507"/>
            <a:ext cx="3980160" cy="1077218"/>
          </a:xfrm>
          <a:prstGeom prst="rect">
            <a:avLst/>
          </a:prstGeom>
          <a:noFill/>
        </p:spPr>
        <p:txBody>
          <a:bodyPr wrap="square">
            <a:spAutoFit/>
          </a:bodyPr>
          <a:lstStyle/>
          <a:p>
            <a:pPr algn="ctr"/>
            <a:r>
              <a:rPr lang="en-US" sz="3200" dirty="0"/>
              <a:t>What are our priorities?</a:t>
            </a:r>
            <a:endParaRPr lang="en-GB" sz="3200" dirty="0"/>
          </a:p>
        </p:txBody>
      </p:sp>
      <p:sp>
        <p:nvSpPr>
          <p:cNvPr id="46" name="TextBox 45">
            <a:extLst>
              <a:ext uri="{FF2B5EF4-FFF2-40B4-BE49-F238E27FC236}">
                <a16:creationId xmlns:a16="http://schemas.microsoft.com/office/drawing/2014/main" id="{B8919E05-7066-4ACE-1984-76F44B5BA5F5}"/>
              </a:ext>
            </a:extLst>
          </p:cNvPr>
          <p:cNvSpPr txBox="1"/>
          <p:nvPr/>
        </p:nvSpPr>
        <p:spPr>
          <a:xfrm>
            <a:off x="7917366" y="924507"/>
            <a:ext cx="3980160" cy="1077218"/>
          </a:xfrm>
          <a:prstGeom prst="rect">
            <a:avLst/>
          </a:prstGeom>
          <a:noFill/>
        </p:spPr>
        <p:txBody>
          <a:bodyPr wrap="square">
            <a:spAutoFit/>
          </a:bodyPr>
          <a:lstStyle/>
          <a:p>
            <a:pPr algn="ctr"/>
            <a:r>
              <a:rPr lang="en-US" sz="3200" dirty="0"/>
              <a:t>How do we </a:t>
            </a:r>
          </a:p>
          <a:p>
            <a:pPr algn="ctr"/>
            <a:r>
              <a:rPr lang="en-US" sz="3200" dirty="0"/>
              <a:t>achieve them?</a:t>
            </a:r>
            <a:endParaRPr lang="en-GB" sz="3200" dirty="0"/>
          </a:p>
        </p:txBody>
      </p:sp>
      <p:pic>
        <p:nvPicPr>
          <p:cNvPr id="2" name="Picture 1" descr="A logo with a tree in the middle&#10;&#10;Description automatically generated">
            <a:extLst>
              <a:ext uri="{FF2B5EF4-FFF2-40B4-BE49-F238E27FC236}">
                <a16:creationId xmlns:a16="http://schemas.microsoft.com/office/drawing/2014/main" id="{DE922A3B-08F8-805F-6C4E-CDD5E87751F4}"/>
              </a:ext>
            </a:extLst>
          </p:cNvPr>
          <p:cNvPicPr>
            <a:picLocks noChangeAspect="1"/>
          </p:cNvPicPr>
          <p:nvPr/>
        </p:nvPicPr>
        <p:blipFill>
          <a:blip r:embed="rId3"/>
          <a:stretch>
            <a:fillRect/>
          </a:stretch>
        </p:blipFill>
        <p:spPr>
          <a:xfrm>
            <a:off x="10629421" y="5654540"/>
            <a:ext cx="1434946" cy="1096774"/>
          </a:xfrm>
          <a:prstGeom prst="rect">
            <a:avLst/>
          </a:prstGeom>
        </p:spPr>
      </p:pic>
    </p:spTree>
    <p:extLst>
      <p:ext uri="{BB962C8B-B14F-4D97-AF65-F5344CB8AC3E}">
        <p14:creationId xmlns:p14="http://schemas.microsoft.com/office/powerpoint/2010/main" val="2968488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C183D7F6-B498-43B3-948B-1728B52AA6E4}">
                <adec:decorative xmlns:adec="http://schemas.microsoft.com/office/drawing/2017/decorative" val="1"/>
              </a:ext>
            </a:extLst>
          </p:cNvPr>
          <p:cNvSpPr/>
          <p:nvPr/>
        </p:nvSpPr>
        <p:spPr>
          <a:xfrm>
            <a:off x="-289932" y="-87330"/>
            <a:ext cx="12569181" cy="83127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itle 8" descr="What this briefing is about">
            <a:extLst>
              <a:ext uri="{FF2B5EF4-FFF2-40B4-BE49-F238E27FC236}">
                <a16:creationId xmlns:a16="http://schemas.microsoft.com/office/drawing/2014/main" id="{186F4C1E-4980-4053-962B-736D32235737}"/>
              </a:ext>
            </a:extLst>
          </p:cNvPr>
          <p:cNvSpPr txBox="1">
            <a:spLocks noGrp="1"/>
          </p:cNvSpPr>
          <p:nvPr>
            <p:ph type="title" idx="4294967295"/>
          </p:nvPr>
        </p:nvSpPr>
        <p:spPr>
          <a:xfrm>
            <a:off x="133564" y="70338"/>
            <a:ext cx="12058435"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600" b="1" dirty="0">
                <a:solidFill>
                  <a:schemeClr val="bg1"/>
                </a:solidFill>
                <a:latin typeface="Tahoma" panose="020B0604030504040204" pitchFamily="34" charset="0"/>
                <a:ea typeface="Tahoma" panose="020B0604030504040204" pitchFamily="34" charset="0"/>
                <a:cs typeface="Tahoma" panose="020B0604030504040204" pitchFamily="34" charset="0"/>
              </a:rPr>
              <a:t>Our Mission</a:t>
            </a:r>
            <a:endPar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16C8048C-3F41-F8C7-1019-EA766F0B0F05}"/>
              </a:ext>
            </a:extLst>
          </p:cNvPr>
          <p:cNvSpPr txBox="1"/>
          <p:nvPr/>
        </p:nvSpPr>
        <p:spPr>
          <a:xfrm>
            <a:off x="186566" y="2574058"/>
            <a:ext cx="8340484" cy="3139321"/>
          </a:xfrm>
          <a:prstGeom prst="rect">
            <a:avLst/>
          </a:prstGeom>
          <a:noFill/>
        </p:spPr>
        <p:txBody>
          <a:bodyPr wrap="square" rtlCol="0">
            <a:spAutoFit/>
          </a:bodyPr>
          <a:lstStyle/>
          <a:p>
            <a:pPr algn="ctr"/>
            <a:r>
              <a:rPr lang="en-GB" b="0" i="0" dirty="0">
                <a:solidFill>
                  <a:srgbClr val="000000"/>
                </a:solidFill>
                <a:effectLst/>
                <a:latin typeface="Arial" panose="020B0604020202020204" pitchFamily="34" charset="0"/>
                <a:cs typeface="Arial" panose="020B0604020202020204" pitchFamily="34" charset="0"/>
              </a:rPr>
              <a:t>Our mission is to establish a framework that will enable Duston Parish Council to lead and support a collective desire to help improve the health and wellbeing of its residents and the area in which they live. </a:t>
            </a:r>
          </a:p>
          <a:p>
            <a:pPr algn="ctr"/>
            <a:endParaRPr lang="en-GB" dirty="0">
              <a:solidFill>
                <a:srgbClr val="000000"/>
              </a:solidFill>
              <a:effectLst/>
              <a:latin typeface="Arial" panose="020B0604020202020204" pitchFamily="34" charset="0"/>
              <a:cs typeface="Arial" panose="020B0604020202020204" pitchFamily="34" charset="0"/>
            </a:endParaRPr>
          </a:p>
          <a:p>
            <a:pPr algn="ctr"/>
            <a:r>
              <a:rPr lang="en-GB" b="0" i="0" dirty="0">
                <a:solidFill>
                  <a:srgbClr val="000000"/>
                </a:solidFill>
                <a:effectLst/>
                <a:latin typeface="Arial" panose="020B0604020202020204" pitchFamily="34" charset="0"/>
                <a:cs typeface="Arial" panose="020B0604020202020204" pitchFamily="34" charset="0"/>
              </a:rPr>
              <a:t>A wide variety of proactive groups and organisations already exist within Duston, and a strong sense of community spirit is evident amongst our local population. By working together effectively and consolidating all that is positive we are stronger as a community. </a:t>
            </a:r>
          </a:p>
          <a:p>
            <a:pPr algn="ctr"/>
            <a:endParaRPr lang="en-GB" dirty="0">
              <a:solidFill>
                <a:srgbClr val="000000"/>
              </a:solidFill>
              <a:effectLst/>
              <a:latin typeface="Arial" panose="020B0604020202020204" pitchFamily="34" charset="0"/>
              <a:cs typeface="Arial" panose="020B0604020202020204" pitchFamily="34" charset="0"/>
            </a:endParaRPr>
          </a:p>
          <a:p>
            <a:pPr algn="ctr"/>
            <a:r>
              <a:rPr lang="en-GB" b="0" i="0" dirty="0">
                <a:solidFill>
                  <a:srgbClr val="000000"/>
                </a:solidFill>
                <a:effectLst/>
                <a:latin typeface="Arial" panose="020B0604020202020204" pitchFamily="34" charset="0"/>
                <a:cs typeface="Arial" panose="020B0604020202020204" pitchFamily="34" charset="0"/>
              </a:rPr>
              <a:t>This also allows us to achieve much more as a collective in our aim to enrich </a:t>
            </a:r>
          </a:p>
          <a:p>
            <a:pPr algn="ctr"/>
            <a:r>
              <a:rPr lang="en-GB" b="0" i="0" dirty="0">
                <a:solidFill>
                  <a:srgbClr val="000000"/>
                </a:solidFill>
                <a:effectLst/>
                <a:latin typeface="Arial" panose="020B0604020202020204" pitchFamily="34" charset="0"/>
                <a:cs typeface="Arial" panose="020B0604020202020204" pitchFamily="34" charset="0"/>
              </a:rPr>
              <a:t>our community and the lives of those who live here. </a:t>
            </a:r>
            <a:endParaRPr lang="en-GB" dirty="0">
              <a:solidFill>
                <a:srgbClr val="000000"/>
              </a:solidFill>
              <a:effectLst/>
              <a:latin typeface="Arial" panose="020B0604020202020204" pitchFamily="34" charset="0"/>
              <a:cs typeface="Arial" panose="020B0604020202020204" pitchFamily="34" charset="0"/>
            </a:endParaRPr>
          </a:p>
        </p:txBody>
      </p:sp>
      <p:pic>
        <p:nvPicPr>
          <p:cNvPr id="2" name="Picture 1" descr="A logo with a tree in the middle&#10;&#10;Description automatically generated">
            <a:extLst>
              <a:ext uri="{FF2B5EF4-FFF2-40B4-BE49-F238E27FC236}">
                <a16:creationId xmlns:a16="http://schemas.microsoft.com/office/drawing/2014/main" id="{DE922A3B-08F8-805F-6C4E-CDD5E87751F4}"/>
              </a:ext>
            </a:extLst>
          </p:cNvPr>
          <p:cNvPicPr>
            <a:picLocks noChangeAspect="1"/>
          </p:cNvPicPr>
          <p:nvPr/>
        </p:nvPicPr>
        <p:blipFill>
          <a:blip r:embed="rId3"/>
          <a:stretch>
            <a:fillRect/>
          </a:stretch>
        </p:blipFill>
        <p:spPr>
          <a:xfrm>
            <a:off x="3639335" y="1196312"/>
            <a:ext cx="1434946" cy="1096774"/>
          </a:xfrm>
          <a:prstGeom prst="rect">
            <a:avLst/>
          </a:prstGeom>
        </p:spPr>
      </p:pic>
      <p:sp>
        <p:nvSpPr>
          <p:cNvPr id="8" name="TextBox 7">
            <a:extLst>
              <a:ext uri="{FF2B5EF4-FFF2-40B4-BE49-F238E27FC236}">
                <a16:creationId xmlns:a16="http://schemas.microsoft.com/office/drawing/2014/main" id="{55F4A0E0-6180-F18B-8C69-2D6D71338C76}"/>
              </a:ext>
            </a:extLst>
          </p:cNvPr>
          <p:cNvSpPr txBox="1"/>
          <p:nvPr/>
        </p:nvSpPr>
        <p:spPr>
          <a:xfrm>
            <a:off x="8959065" y="2455524"/>
            <a:ext cx="2537717" cy="369332"/>
          </a:xfrm>
          <a:prstGeom prst="rect">
            <a:avLst/>
          </a:prstGeom>
          <a:noFill/>
        </p:spPr>
        <p:txBody>
          <a:bodyPr wrap="square" rtlCol="0">
            <a:spAutoFit/>
          </a:bodyPr>
          <a:lstStyle/>
          <a:p>
            <a:r>
              <a:rPr lang="en-GB" dirty="0">
                <a:solidFill>
                  <a:schemeClr val="bg1"/>
                </a:solidFill>
              </a:rPr>
              <a:t>Add image here </a:t>
            </a:r>
          </a:p>
        </p:txBody>
      </p:sp>
      <p:pic>
        <p:nvPicPr>
          <p:cNvPr id="10" name="Picture 9" descr="A wooden sculpture with rainbow and flowers">
            <a:extLst>
              <a:ext uri="{FF2B5EF4-FFF2-40B4-BE49-F238E27FC236}">
                <a16:creationId xmlns:a16="http://schemas.microsoft.com/office/drawing/2014/main" id="{AF69B2CC-1006-08C7-F415-4207A4E29B93}"/>
              </a:ext>
            </a:extLst>
          </p:cNvPr>
          <p:cNvPicPr>
            <a:picLocks noChangeAspect="1"/>
          </p:cNvPicPr>
          <p:nvPr/>
        </p:nvPicPr>
        <p:blipFill>
          <a:blip r:embed="rId4"/>
          <a:stretch>
            <a:fillRect/>
          </a:stretch>
        </p:blipFill>
        <p:spPr>
          <a:xfrm>
            <a:off x="8608742" y="-87329"/>
            <a:ext cx="3753201" cy="6945329"/>
          </a:xfrm>
          <a:prstGeom prst="rect">
            <a:avLst/>
          </a:prstGeom>
        </p:spPr>
      </p:pic>
    </p:spTree>
    <p:extLst>
      <p:ext uri="{BB962C8B-B14F-4D97-AF65-F5344CB8AC3E}">
        <p14:creationId xmlns:p14="http://schemas.microsoft.com/office/powerpoint/2010/main" val="782246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C183D7F6-B498-43B3-948B-1728B52AA6E4}">
                <adec:decorative xmlns:adec="http://schemas.microsoft.com/office/drawing/2017/decorative" val="1"/>
              </a:ext>
            </a:extLst>
          </p:cNvPr>
          <p:cNvSpPr/>
          <p:nvPr/>
        </p:nvSpPr>
        <p:spPr>
          <a:xfrm>
            <a:off x="-63731" y="-21896"/>
            <a:ext cx="12319462" cy="83127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itle 8" descr="What this briefing is about">
            <a:extLst>
              <a:ext uri="{FF2B5EF4-FFF2-40B4-BE49-F238E27FC236}">
                <a16:creationId xmlns:a16="http://schemas.microsoft.com/office/drawing/2014/main" id="{186F4C1E-4980-4053-962B-736D32235737}"/>
              </a:ext>
            </a:extLst>
          </p:cNvPr>
          <p:cNvSpPr txBox="1">
            <a:spLocks noGrp="1"/>
          </p:cNvSpPr>
          <p:nvPr>
            <p:ph type="title" idx="4294967295"/>
          </p:nvPr>
        </p:nvSpPr>
        <p:spPr>
          <a:xfrm>
            <a:off x="102742" y="70338"/>
            <a:ext cx="12089257"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Our </a:t>
            </a:r>
            <a:r>
              <a:rPr lang="en-GB" sz="3600" b="1" dirty="0">
                <a:solidFill>
                  <a:schemeClr val="bg1"/>
                </a:solidFill>
                <a:latin typeface="Tahoma" panose="020B0604030504040204" pitchFamily="34" charset="0"/>
                <a:ea typeface="Tahoma" panose="020B0604030504040204" pitchFamily="34" charset="0"/>
                <a:cs typeface="Tahoma" panose="020B0604030504040204" pitchFamily="34" charset="0"/>
              </a:rPr>
              <a:t>S</a:t>
            </a:r>
            <a:r>
              <a:rPr kumimoji="0" lang="en-GB" sz="3600" b="1" i="0" u="none" strike="noStrike" kern="1200" cap="none" spc="0" normalizeH="0" baseline="0" noProof="0" dirty="0" err="1">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trategy</a:t>
            </a:r>
            <a:endPar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BB7F55F5-1933-9B01-FC95-968FB52544CC}"/>
              </a:ext>
            </a:extLst>
          </p:cNvPr>
          <p:cNvSpPr txBox="1"/>
          <p:nvPr/>
        </p:nvSpPr>
        <p:spPr>
          <a:xfrm>
            <a:off x="185500" y="1556698"/>
            <a:ext cx="8505873" cy="5016758"/>
          </a:xfrm>
          <a:prstGeom prst="rect">
            <a:avLst/>
          </a:prstGeom>
          <a:noFill/>
        </p:spPr>
        <p:txBody>
          <a:bodyPr wrap="square" rtlCol="0">
            <a:spAutoFit/>
          </a:bodyPr>
          <a:lstStyle/>
          <a:p>
            <a:r>
              <a:rPr lang="en-GB" sz="1600" b="1" dirty="0">
                <a:latin typeface="Arial" panose="020B0604020202020204" pitchFamily="34" charset="0"/>
                <a:ea typeface="Tahoma" panose="020B0604030504040204" pitchFamily="34" charset="0"/>
                <a:cs typeface="Arial" panose="020B0604020202020204" pitchFamily="34" charset="0"/>
              </a:rPr>
              <a:t>                                     Good Community, Health and Wellbeing takes many forms:</a:t>
            </a:r>
          </a:p>
          <a:p>
            <a:endParaRPr lang="en-GB" sz="1600" dirty="0">
              <a:latin typeface="Arial" panose="020B0604020202020204" pitchFamily="34" charset="0"/>
              <a:ea typeface="Tahoma" panose="020B0604030504040204" pitchFamily="34" charset="0"/>
              <a:cs typeface="Arial" panose="020B0604020202020204" pitchFamily="34" charset="0"/>
            </a:endParaRPr>
          </a:p>
          <a:p>
            <a:r>
              <a:rPr lang="en-GB" sz="1600" dirty="0">
                <a:latin typeface="Arial" panose="020B0604020202020204" pitchFamily="34" charset="0"/>
                <a:ea typeface="Tahoma" panose="020B0604030504040204" pitchFamily="34" charset="0"/>
                <a:cs typeface="Arial" panose="020B0604020202020204" pitchFamily="34" charset="0"/>
              </a:rPr>
              <a:t>Anything that can improve things even slightly can have a significant impact. </a:t>
            </a:r>
            <a:r>
              <a:rPr lang="en-GB" sz="1600" b="1" dirty="0">
                <a:latin typeface="Arial" panose="020B0604020202020204" pitchFamily="34" charset="0"/>
                <a:ea typeface="Tahoma" panose="020B0604030504040204" pitchFamily="34" charset="0"/>
                <a:cs typeface="Arial" panose="020B0604020202020204" pitchFamily="34" charset="0"/>
              </a:rPr>
              <a:t>Harnessing </a:t>
            </a:r>
            <a:r>
              <a:rPr lang="en-GB" sz="1600" dirty="0">
                <a:latin typeface="Arial" panose="020B0604020202020204" pitchFamily="34" charset="0"/>
                <a:ea typeface="Tahoma" panose="020B0604030504040204" pitchFamily="34" charset="0"/>
                <a:cs typeface="Arial" panose="020B0604020202020204" pitchFamily="34" charset="0"/>
              </a:rPr>
              <a:t>best practices and taking </a:t>
            </a:r>
            <a:r>
              <a:rPr lang="en-GB" sz="1600" b="1" dirty="0">
                <a:latin typeface="Arial" panose="020B0604020202020204" pitchFamily="34" charset="0"/>
                <a:ea typeface="Tahoma" panose="020B0604030504040204" pitchFamily="34" charset="0"/>
                <a:cs typeface="Arial" panose="020B0604020202020204" pitchFamily="34" charset="0"/>
              </a:rPr>
              <a:t>preventative</a:t>
            </a:r>
            <a:r>
              <a:rPr lang="en-GB" sz="1600" dirty="0">
                <a:latin typeface="Arial" panose="020B0604020202020204" pitchFamily="34" charset="0"/>
                <a:ea typeface="Tahoma" panose="020B0604030504040204" pitchFamily="34" charset="0"/>
                <a:cs typeface="Arial" panose="020B0604020202020204" pitchFamily="34" charset="0"/>
              </a:rPr>
              <a:t> action can help us improve many aspects of daily </a:t>
            </a:r>
          </a:p>
          <a:p>
            <a:r>
              <a:rPr lang="en-GB" sz="1600" dirty="0">
                <a:latin typeface="Arial" panose="020B0604020202020204" pitchFamily="34" charset="0"/>
                <a:ea typeface="Tahoma" panose="020B0604030504040204" pitchFamily="34" charset="0"/>
                <a:cs typeface="Arial" panose="020B0604020202020204" pitchFamily="34" charset="0"/>
              </a:rPr>
              <a:t>life including socially, environmentally, physically and mentally. </a:t>
            </a:r>
          </a:p>
          <a:p>
            <a:endParaRPr lang="en-GB" sz="1600" dirty="0">
              <a:latin typeface="Arial" panose="020B0604020202020204" pitchFamily="34" charset="0"/>
              <a:ea typeface="Tahoma" panose="020B0604030504040204" pitchFamily="34" charset="0"/>
              <a:cs typeface="Arial" panose="020B0604020202020204" pitchFamily="34" charset="0"/>
            </a:endParaRPr>
          </a:p>
          <a:p>
            <a:r>
              <a:rPr lang="en-GB" sz="1600" dirty="0">
                <a:latin typeface="Arial" panose="020B0604020202020204" pitchFamily="34" charset="0"/>
                <a:ea typeface="Tahoma" panose="020B0604030504040204" pitchFamily="34" charset="0"/>
                <a:cs typeface="Arial" panose="020B0604020202020204" pitchFamily="34" charset="0"/>
              </a:rPr>
              <a:t>We can </a:t>
            </a:r>
            <a:r>
              <a:rPr lang="en-GB" sz="1600" b="1" dirty="0">
                <a:latin typeface="Arial" panose="020B0604020202020204" pitchFamily="34" charset="0"/>
                <a:ea typeface="Tahoma" panose="020B0604030504040204" pitchFamily="34" charset="0"/>
                <a:cs typeface="Arial" panose="020B0604020202020204" pitchFamily="34" charset="0"/>
              </a:rPr>
              <a:t>strengthen</a:t>
            </a:r>
            <a:r>
              <a:rPr lang="en-GB" sz="1600" dirty="0">
                <a:latin typeface="Arial" panose="020B0604020202020204" pitchFamily="34" charset="0"/>
                <a:ea typeface="Tahoma" panose="020B0604030504040204" pitchFamily="34" charset="0"/>
                <a:cs typeface="Arial" panose="020B0604020202020204" pitchFamily="34" charset="0"/>
              </a:rPr>
              <a:t> relationships by working in partnership with our local schools, businesses, care homes, healthcare services, churches, sports and community groups. </a:t>
            </a:r>
          </a:p>
          <a:p>
            <a:r>
              <a:rPr lang="en-GB" sz="1600" dirty="0">
                <a:latin typeface="Arial" panose="020B0604020202020204" pitchFamily="34" charset="0"/>
                <a:ea typeface="Tahoma" panose="020B0604030504040204" pitchFamily="34" charset="0"/>
                <a:cs typeface="Arial" panose="020B0604020202020204" pitchFamily="34" charset="0"/>
              </a:rPr>
              <a:t>In addition, we will continuously </a:t>
            </a:r>
            <a:r>
              <a:rPr lang="en-GB" sz="1600" b="1" dirty="0">
                <a:latin typeface="Arial" panose="020B0604020202020204" pitchFamily="34" charset="0"/>
                <a:ea typeface="Tahoma" panose="020B0604030504040204" pitchFamily="34" charset="0"/>
                <a:cs typeface="Arial" panose="020B0604020202020204" pitchFamily="34" charset="0"/>
              </a:rPr>
              <a:t>monitor</a:t>
            </a:r>
            <a:r>
              <a:rPr lang="en-GB" sz="1600" dirty="0">
                <a:latin typeface="Arial" panose="020B0604020202020204" pitchFamily="34" charset="0"/>
                <a:ea typeface="Tahoma" panose="020B0604030504040204" pitchFamily="34" charset="0"/>
                <a:cs typeface="Arial" panose="020B0604020202020204" pitchFamily="34" charset="0"/>
              </a:rPr>
              <a:t> and </a:t>
            </a:r>
            <a:r>
              <a:rPr lang="en-GB" sz="1600" b="1" dirty="0">
                <a:latin typeface="Arial" panose="020B0604020202020204" pitchFamily="34" charset="0"/>
                <a:ea typeface="Tahoma" panose="020B0604030504040204" pitchFamily="34" charset="0"/>
                <a:cs typeface="Arial" panose="020B0604020202020204" pitchFamily="34" charset="0"/>
              </a:rPr>
              <a:t>evaluate</a:t>
            </a:r>
            <a:r>
              <a:rPr lang="en-GB" sz="1600" dirty="0">
                <a:latin typeface="Arial" panose="020B0604020202020204" pitchFamily="34" charset="0"/>
                <a:ea typeface="Tahoma" panose="020B0604030504040204" pitchFamily="34" charset="0"/>
                <a:cs typeface="Arial" panose="020B0604020202020204" pitchFamily="34" charset="0"/>
              </a:rPr>
              <a:t> our initiatives to assess the positive outcomes and ensure their continued </a:t>
            </a:r>
            <a:r>
              <a:rPr lang="en-GB" sz="1600" b="1" dirty="0">
                <a:latin typeface="Arial" panose="020B0604020202020204" pitchFamily="34" charset="0"/>
                <a:ea typeface="Tahoma" panose="020B0604030504040204" pitchFamily="34" charset="0"/>
                <a:cs typeface="Arial" panose="020B0604020202020204" pitchFamily="34" charset="0"/>
              </a:rPr>
              <a:t>relevance</a:t>
            </a:r>
            <a:r>
              <a:rPr lang="en-GB" sz="1600" dirty="0">
                <a:latin typeface="Arial" panose="020B0604020202020204" pitchFamily="34" charset="0"/>
                <a:ea typeface="Tahoma" panose="020B0604030504040204" pitchFamily="34" charset="0"/>
                <a:cs typeface="Arial" panose="020B0604020202020204" pitchFamily="34" charset="0"/>
              </a:rPr>
              <a:t> and </a:t>
            </a:r>
            <a:r>
              <a:rPr lang="en-GB" sz="1600" b="1" dirty="0">
                <a:latin typeface="Arial" panose="020B0604020202020204" pitchFamily="34" charset="0"/>
                <a:ea typeface="Tahoma" panose="020B0604030504040204" pitchFamily="34" charset="0"/>
                <a:cs typeface="Arial" panose="020B0604020202020204" pitchFamily="34" charset="0"/>
              </a:rPr>
              <a:t>effectiveness</a:t>
            </a:r>
            <a:r>
              <a:rPr lang="en-GB" sz="1600" dirty="0">
                <a:latin typeface="Arial" panose="020B0604020202020204" pitchFamily="34" charset="0"/>
                <a:ea typeface="Tahoma" panose="020B0604030504040204" pitchFamily="34" charset="0"/>
                <a:cs typeface="Arial" panose="020B0604020202020204" pitchFamily="34" charset="0"/>
              </a:rPr>
              <a:t>.</a:t>
            </a:r>
          </a:p>
          <a:p>
            <a:endParaRPr lang="en-GB" sz="1600" dirty="0">
              <a:latin typeface="Arial" panose="020B0604020202020204" pitchFamily="34" charset="0"/>
              <a:ea typeface="Tahoma" panose="020B0604030504040204" pitchFamily="34" charset="0"/>
              <a:cs typeface="Arial" panose="020B0604020202020204" pitchFamily="34" charset="0"/>
            </a:endParaRPr>
          </a:p>
          <a:p>
            <a:r>
              <a:rPr lang="en-GB" sz="1600" dirty="0">
                <a:latin typeface="Arial" panose="020B0604020202020204" pitchFamily="34" charset="0"/>
                <a:ea typeface="Tahoma" panose="020B0604030504040204" pitchFamily="34" charset="0"/>
                <a:cs typeface="Arial" panose="020B0604020202020204" pitchFamily="34" charset="0"/>
              </a:rPr>
              <a:t>As a Parish Council we recognise the value and importance of doing everything within our power to help improve our community and the health and wellbeing of its residents.</a:t>
            </a:r>
          </a:p>
          <a:p>
            <a:r>
              <a:rPr lang="en-GB" sz="1600" dirty="0">
                <a:latin typeface="Arial" panose="020B0604020202020204" pitchFamily="34" charset="0"/>
                <a:ea typeface="Tahoma" panose="020B0604030504040204" pitchFamily="34" charset="0"/>
                <a:cs typeface="Arial" panose="020B0604020202020204" pitchFamily="34" charset="0"/>
              </a:rPr>
              <a:t> </a:t>
            </a:r>
          </a:p>
          <a:p>
            <a:r>
              <a:rPr lang="en-GB" sz="1600" dirty="0">
                <a:latin typeface="Arial" panose="020B0604020202020204" pitchFamily="34" charset="0"/>
                <a:ea typeface="Tahoma" panose="020B0604030504040204" pitchFamily="34" charset="0"/>
                <a:cs typeface="Arial" panose="020B0604020202020204" pitchFamily="34" charset="0"/>
              </a:rPr>
              <a:t>We believe that we have a role to play in contributing to this by consciously and deliberately putting </a:t>
            </a:r>
            <a:r>
              <a:rPr lang="en-GB" sz="1600" b="1" dirty="0">
                <a:latin typeface="Arial" panose="020B0604020202020204" pitchFamily="34" charset="0"/>
                <a:ea typeface="Tahoma" panose="020B0604030504040204" pitchFamily="34" charset="0"/>
                <a:cs typeface="Arial" panose="020B0604020202020204" pitchFamily="34" charset="0"/>
              </a:rPr>
              <a:t>Community, Health &amp; Wellbeing </a:t>
            </a:r>
            <a:r>
              <a:rPr lang="en-GB" sz="1600" dirty="0">
                <a:latin typeface="Arial" panose="020B0604020202020204" pitchFamily="34" charset="0"/>
                <a:ea typeface="Tahoma" panose="020B0604030504040204" pitchFamily="34" charset="0"/>
                <a:cs typeface="Arial" panose="020B0604020202020204" pitchFamily="34" charset="0"/>
              </a:rPr>
              <a:t>at the heart of all that we do. </a:t>
            </a:r>
          </a:p>
          <a:p>
            <a:endParaRPr lang="en-GB" sz="1600" dirty="0">
              <a:latin typeface="Arial" panose="020B0604020202020204" pitchFamily="34" charset="0"/>
              <a:ea typeface="Tahoma" panose="020B0604030504040204" pitchFamily="34" charset="0"/>
              <a:cs typeface="Arial" panose="020B0604020202020204" pitchFamily="34" charset="0"/>
            </a:endParaRPr>
          </a:p>
          <a:p>
            <a:r>
              <a:rPr lang="en-GB" sz="1600" dirty="0">
                <a:latin typeface="Arial" panose="020B0604020202020204" pitchFamily="34" charset="0"/>
                <a:ea typeface="Tahoma" panose="020B0604030504040204" pitchFamily="34" charset="0"/>
                <a:cs typeface="Arial" panose="020B0604020202020204" pitchFamily="34" charset="0"/>
              </a:rPr>
              <a:t>By adopting this strategy, we can ensure that our aims and objectives are sustained throughout time and that what we do remains relevant and adaptive to the changing needs of our community</a:t>
            </a:r>
          </a:p>
        </p:txBody>
      </p:sp>
      <p:sp>
        <p:nvSpPr>
          <p:cNvPr id="8" name="TextBox 7">
            <a:extLst>
              <a:ext uri="{FF2B5EF4-FFF2-40B4-BE49-F238E27FC236}">
                <a16:creationId xmlns:a16="http://schemas.microsoft.com/office/drawing/2014/main" id="{55F4A0E0-6180-F18B-8C69-2D6D71338C76}"/>
              </a:ext>
            </a:extLst>
          </p:cNvPr>
          <p:cNvSpPr txBox="1"/>
          <p:nvPr/>
        </p:nvSpPr>
        <p:spPr>
          <a:xfrm>
            <a:off x="8959065" y="2455524"/>
            <a:ext cx="2537717" cy="369332"/>
          </a:xfrm>
          <a:prstGeom prst="rect">
            <a:avLst/>
          </a:prstGeom>
          <a:noFill/>
        </p:spPr>
        <p:txBody>
          <a:bodyPr wrap="square" rtlCol="0">
            <a:spAutoFit/>
          </a:bodyPr>
          <a:lstStyle/>
          <a:p>
            <a:r>
              <a:rPr lang="en-GB" dirty="0">
                <a:solidFill>
                  <a:schemeClr val="bg1"/>
                </a:solidFill>
              </a:rPr>
              <a:t>Add image here </a:t>
            </a:r>
          </a:p>
        </p:txBody>
      </p:sp>
      <p:pic>
        <p:nvPicPr>
          <p:cNvPr id="5" name="Picture 4" descr="A logo with a tree in the middle&#10;&#10;Description automatically generated">
            <a:extLst>
              <a:ext uri="{FF2B5EF4-FFF2-40B4-BE49-F238E27FC236}">
                <a16:creationId xmlns:a16="http://schemas.microsoft.com/office/drawing/2014/main" id="{13B059D8-75DA-BCFF-6113-9DE38ADB9B33}"/>
              </a:ext>
            </a:extLst>
          </p:cNvPr>
          <p:cNvPicPr>
            <a:picLocks noChangeAspect="1"/>
          </p:cNvPicPr>
          <p:nvPr/>
        </p:nvPicPr>
        <p:blipFill>
          <a:blip r:embed="rId3"/>
          <a:stretch>
            <a:fillRect/>
          </a:stretch>
        </p:blipFill>
        <p:spPr>
          <a:xfrm>
            <a:off x="304990" y="901611"/>
            <a:ext cx="1434946" cy="1096774"/>
          </a:xfrm>
          <a:prstGeom prst="rect">
            <a:avLst/>
          </a:prstGeom>
        </p:spPr>
      </p:pic>
      <p:pic>
        <p:nvPicPr>
          <p:cNvPr id="11" name="Picture 10" descr="A large red poppy sculpture">
            <a:extLst>
              <a:ext uri="{FF2B5EF4-FFF2-40B4-BE49-F238E27FC236}">
                <a16:creationId xmlns:a16="http://schemas.microsoft.com/office/drawing/2014/main" id="{3CA450A8-B09D-79E7-EA03-EF3B2BA6C399}"/>
              </a:ext>
            </a:extLst>
          </p:cNvPr>
          <p:cNvPicPr>
            <a:picLocks noChangeAspect="1"/>
          </p:cNvPicPr>
          <p:nvPr/>
        </p:nvPicPr>
        <p:blipFill>
          <a:blip r:embed="rId4"/>
          <a:stretch>
            <a:fillRect/>
          </a:stretch>
        </p:blipFill>
        <p:spPr>
          <a:xfrm rot="5400000">
            <a:off x="7352227" y="1216720"/>
            <a:ext cx="6879896" cy="4402667"/>
          </a:xfrm>
          <a:prstGeom prst="rect">
            <a:avLst/>
          </a:prstGeom>
        </p:spPr>
      </p:pic>
    </p:spTree>
    <p:extLst>
      <p:ext uri="{BB962C8B-B14F-4D97-AF65-F5344CB8AC3E}">
        <p14:creationId xmlns:p14="http://schemas.microsoft.com/office/powerpoint/2010/main" val="121592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a:extLst>
              <a:ext uri="{C183D7F6-B498-43B3-948B-1728B52AA6E4}">
                <adec:decorative xmlns:adec="http://schemas.microsoft.com/office/drawing/2017/decorative" val="1"/>
              </a:ext>
            </a:extLst>
          </p:cNvPr>
          <p:cNvSpPr/>
          <p:nvPr/>
        </p:nvSpPr>
        <p:spPr>
          <a:xfrm>
            <a:off x="-143837" y="-52951"/>
            <a:ext cx="12472638" cy="83127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itle 8" descr="What this briefing is about">
            <a:extLst>
              <a:ext uri="{FF2B5EF4-FFF2-40B4-BE49-F238E27FC236}">
                <a16:creationId xmlns:a16="http://schemas.microsoft.com/office/drawing/2014/main" id="{186F4C1E-4980-4053-962B-736D32235737}"/>
              </a:ext>
            </a:extLst>
          </p:cNvPr>
          <p:cNvSpPr txBox="1">
            <a:spLocks noGrp="1"/>
          </p:cNvSpPr>
          <p:nvPr>
            <p:ph type="title" idx="4294967295"/>
          </p:nvPr>
        </p:nvSpPr>
        <p:spPr>
          <a:xfrm>
            <a:off x="267128" y="70338"/>
            <a:ext cx="11924871"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Our Three </a:t>
            </a:r>
            <a:r>
              <a:rPr lang="en-GB" sz="3600" b="1" dirty="0">
                <a:solidFill>
                  <a:schemeClr val="bg1"/>
                </a:solidFill>
                <a:latin typeface="Tahoma" panose="020B0604030504040204" pitchFamily="34" charset="0"/>
                <a:ea typeface="Tahoma" panose="020B0604030504040204" pitchFamily="34" charset="0"/>
                <a:cs typeface="Tahoma" panose="020B0604030504040204" pitchFamily="34" charset="0"/>
              </a:rPr>
              <a:t>P</a:t>
            </a:r>
            <a:r>
              <a:rPr kumimoji="0" lang="en-GB" sz="3600" b="1" i="0" u="none" strike="noStrike" kern="1200" cap="none" spc="0" normalizeH="0" baseline="0" noProof="0" dirty="0" err="1">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riorities</a:t>
            </a:r>
            <a:r>
              <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 </a:t>
            </a:r>
          </a:p>
        </p:txBody>
      </p:sp>
      <p:sp>
        <p:nvSpPr>
          <p:cNvPr id="6" name="Rounded Rectangle 18">
            <a:extLst>
              <a:ext uri="{FF2B5EF4-FFF2-40B4-BE49-F238E27FC236}">
                <a16:creationId xmlns:a16="http://schemas.microsoft.com/office/drawing/2014/main" id="{DD7421E4-E91D-654E-C01A-8EDCA28CAAA3}"/>
              </a:ext>
              <a:ext uri="{C183D7F6-B498-43B3-948B-1728B52AA6E4}">
                <adec:decorative xmlns:adec="http://schemas.microsoft.com/office/drawing/2017/decorative" val="1"/>
              </a:ext>
            </a:extLst>
          </p:cNvPr>
          <p:cNvSpPr/>
          <p:nvPr/>
        </p:nvSpPr>
        <p:spPr>
          <a:xfrm>
            <a:off x="593254" y="1702450"/>
            <a:ext cx="10698045" cy="1174314"/>
          </a:xfrm>
          <a:prstGeom prst="roundRect">
            <a:avLst/>
          </a:prstGeom>
          <a:no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E7978C21-B061-854D-51CC-819D4CA4557B}"/>
              </a:ext>
            </a:extLst>
          </p:cNvPr>
          <p:cNvSpPr txBox="1"/>
          <p:nvPr/>
        </p:nvSpPr>
        <p:spPr>
          <a:xfrm>
            <a:off x="1150703" y="1853906"/>
            <a:ext cx="10191964" cy="923330"/>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To ensure that we offer a considered variety of pertinent activities, opportunities and improvements across all sectors, ages and demographic to help improve the community and the health and wellbeing of our residents. </a:t>
            </a:r>
          </a:p>
        </p:txBody>
      </p:sp>
      <p:sp>
        <p:nvSpPr>
          <p:cNvPr id="10" name="Rounded Rectangle 18">
            <a:extLst>
              <a:ext uri="{FF2B5EF4-FFF2-40B4-BE49-F238E27FC236}">
                <a16:creationId xmlns:a16="http://schemas.microsoft.com/office/drawing/2014/main" id="{96A7B774-FA91-B3A3-8FE3-9649492E27DF}"/>
              </a:ext>
              <a:ext uri="{C183D7F6-B498-43B3-948B-1728B52AA6E4}">
                <adec:decorative xmlns:adec="http://schemas.microsoft.com/office/drawing/2017/decorative" val="1"/>
              </a:ext>
            </a:extLst>
          </p:cNvPr>
          <p:cNvSpPr/>
          <p:nvPr/>
        </p:nvSpPr>
        <p:spPr>
          <a:xfrm>
            <a:off x="593254" y="3158995"/>
            <a:ext cx="10698045" cy="1174314"/>
          </a:xfrm>
          <a:prstGeom prst="roundRect">
            <a:avLst/>
          </a:prstGeom>
          <a:no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a:extLst>
              <a:ext uri="{FF2B5EF4-FFF2-40B4-BE49-F238E27FC236}">
                <a16:creationId xmlns:a16="http://schemas.microsoft.com/office/drawing/2014/main" id="{1B310AD1-46CC-1765-E4AF-785F9E0639CD}"/>
              </a:ext>
            </a:extLst>
          </p:cNvPr>
          <p:cNvSpPr txBox="1"/>
          <p:nvPr/>
        </p:nvSpPr>
        <p:spPr>
          <a:xfrm>
            <a:off x="1150703" y="3308172"/>
            <a:ext cx="10191964" cy="923330"/>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To always utilise the latest resources and data insights available to ensure that what we</a:t>
            </a:r>
          </a:p>
          <a:p>
            <a:r>
              <a:rPr lang="en-GB" dirty="0">
                <a:latin typeface="Arial" panose="020B0604020202020204" pitchFamily="34" charset="0"/>
                <a:cs typeface="Arial" panose="020B0604020202020204" pitchFamily="34" charset="0"/>
              </a:rPr>
              <a:t>do is focused and inclusive and that the decisions we make are relevant to the needs of</a:t>
            </a:r>
          </a:p>
          <a:p>
            <a:r>
              <a:rPr lang="en-GB" dirty="0">
                <a:latin typeface="Arial" panose="020B0604020202020204" pitchFamily="34" charset="0"/>
                <a:cs typeface="Arial" panose="020B0604020202020204" pitchFamily="34" charset="0"/>
              </a:rPr>
              <a:t>our community.</a:t>
            </a:r>
          </a:p>
        </p:txBody>
      </p:sp>
      <p:sp>
        <p:nvSpPr>
          <p:cNvPr id="12" name="Rounded Rectangle 18">
            <a:extLst>
              <a:ext uri="{FF2B5EF4-FFF2-40B4-BE49-F238E27FC236}">
                <a16:creationId xmlns:a16="http://schemas.microsoft.com/office/drawing/2014/main" id="{4B4F7150-E664-1978-77E3-43D05D470C5A}"/>
              </a:ext>
              <a:ext uri="{C183D7F6-B498-43B3-948B-1728B52AA6E4}">
                <adec:decorative xmlns:adec="http://schemas.microsoft.com/office/drawing/2017/decorative" val="1"/>
              </a:ext>
            </a:extLst>
          </p:cNvPr>
          <p:cNvSpPr/>
          <p:nvPr/>
        </p:nvSpPr>
        <p:spPr>
          <a:xfrm>
            <a:off x="593254" y="4615540"/>
            <a:ext cx="10698045" cy="1174314"/>
          </a:xfrm>
          <a:prstGeom prst="roundRect">
            <a:avLst/>
          </a:prstGeom>
          <a:noFill/>
          <a:ln>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7961E584-232A-8230-9D0D-50CC4BAB4BBE}"/>
              </a:ext>
            </a:extLst>
          </p:cNvPr>
          <p:cNvSpPr txBox="1"/>
          <p:nvPr/>
        </p:nvSpPr>
        <p:spPr>
          <a:xfrm>
            <a:off x="1150703" y="4893741"/>
            <a:ext cx="10191964"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To ensure that our programme, projects and activities align with and support the Integrated Care Northamptonshire’s (ICN) ‘Live your Best Life’ ambitions.</a:t>
            </a:r>
          </a:p>
        </p:txBody>
      </p:sp>
      <p:sp>
        <p:nvSpPr>
          <p:cNvPr id="14" name="TextBox 13">
            <a:extLst>
              <a:ext uri="{FF2B5EF4-FFF2-40B4-BE49-F238E27FC236}">
                <a16:creationId xmlns:a16="http://schemas.microsoft.com/office/drawing/2014/main" id="{F32755F6-B6A8-0FEA-7810-9BB203B9743B}"/>
              </a:ext>
            </a:extLst>
          </p:cNvPr>
          <p:cNvSpPr txBox="1"/>
          <p:nvPr/>
        </p:nvSpPr>
        <p:spPr>
          <a:xfrm>
            <a:off x="613802" y="1739269"/>
            <a:ext cx="1284270" cy="1015663"/>
          </a:xfrm>
          <a:prstGeom prst="rect">
            <a:avLst/>
          </a:prstGeom>
          <a:noFill/>
        </p:spPr>
        <p:txBody>
          <a:bodyPr wrap="square" rtlCol="0">
            <a:spAutoFit/>
          </a:bodyPr>
          <a:lstStyle/>
          <a:p>
            <a:r>
              <a:rPr lang="en-GB" sz="6000" b="1" dirty="0">
                <a:solidFill>
                  <a:schemeClr val="accent6"/>
                </a:solidFill>
                <a:latin typeface="Arial" panose="020B0604020202020204" pitchFamily="34" charset="0"/>
                <a:cs typeface="Arial" panose="020B0604020202020204" pitchFamily="34" charset="0"/>
              </a:rPr>
              <a:t>1</a:t>
            </a:r>
          </a:p>
        </p:txBody>
      </p:sp>
      <p:sp>
        <p:nvSpPr>
          <p:cNvPr id="15" name="TextBox 14">
            <a:extLst>
              <a:ext uri="{FF2B5EF4-FFF2-40B4-BE49-F238E27FC236}">
                <a16:creationId xmlns:a16="http://schemas.microsoft.com/office/drawing/2014/main" id="{4001B2CB-F44D-521D-59DC-94238002BD42}"/>
              </a:ext>
            </a:extLst>
          </p:cNvPr>
          <p:cNvSpPr txBox="1"/>
          <p:nvPr/>
        </p:nvSpPr>
        <p:spPr>
          <a:xfrm>
            <a:off x="613802" y="3241457"/>
            <a:ext cx="1284270" cy="1015663"/>
          </a:xfrm>
          <a:prstGeom prst="rect">
            <a:avLst/>
          </a:prstGeom>
          <a:noFill/>
        </p:spPr>
        <p:txBody>
          <a:bodyPr wrap="square" rtlCol="0">
            <a:spAutoFit/>
          </a:bodyPr>
          <a:lstStyle/>
          <a:p>
            <a:r>
              <a:rPr lang="en-GB" sz="6000" b="1" dirty="0">
                <a:solidFill>
                  <a:schemeClr val="accent6"/>
                </a:solidFill>
                <a:latin typeface="Arial" panose="020B0604020202020204" pitchFamily="34" charset="0"/>
                <a:cs typeface="Arial" panose="020B0604020202020204" pitchFamily="34" charset="0"/>
              </a:rPr>
              <a:t>2</a:t>
            </a:r>
          </a:p>
        </p:txBody>
      </p:sp>
      <p:sp>
        <p:nvSpPr>
          <p:cNvPr id="16" name="TextBox 15">
            <a:extLst>
              <a:ext uri="{FF2B5EF4-FFF2-40B4-BE49-F238E27FC236}">
                <a16:creationId xmlns:a16="http://schemas.microsoft.com/office/drawing/2014/main" id="{41697186-42FA-D617-22AA-D276809DB211}"/>
              </a:ext>
            </a:extLst>
          </p:cNvPr>
          <p:cNvSpPr txBox="1"/>
          <p:nvPr/>
        </p:nvSpPr>
        <p:spPr>
          <a:xfrm>
            <a:off x="593254" y="4709076"/>
            <a:ext cx="1284270" cy="1015663"/>
          </a:xfrm>
          <a:prstGeom prst="rect">
            <a:avLst/>
          </a:prstGeom>
          <a:noFill/>
        </p:spPr>
        <p:txBody>
          <a:bodyPr wrap="square" rtlCol="0">
            <a:spAutoFit/>
          </a:bodyPr>
          <a:lstStyle/>
          <a:p>
            <a:r>
              <a:rPr lang="en-GB" sz="6000" b="1" dirty="0">
                <a:solidFill>
                  <a:schemeClr val="accent6"/>
                </a:solidFill>
                <a:latin typeface="Arial" panose="020B0604020202020204" pitchFamily="34" charset="0"/>
                <a:cs typeface="Arial" panose="020B0604020202020204" pitchFamily="34" charset="0"/>
              </a:rPr>
              <a:t>3</a:t>
            </a:r>
          </a:p>
        </p:txBody>
      </p:sp>
      <p:pic>
        <p:nvPicPr>
          <p:cNvPr id="18" name="Picture 17" descr="A logo with a tree in the middle&#10;&#10;Description automatically generated">
            <a:extLst>
              <a:ext uri="{FF2B5EF4-FFF2-40B4-BE49-F238E27FC236}">
                <a16:creationId xmlns:a16="http://schemas.microsoft.com/office/drawing/2014/main" id="{2103EF1F-F7D2-C042-C89C-CC9DE3F4B076}"/>
              </a:ext>
            </a:extLst>
          </p:cNvPr>
          <p:cNvPicPr>
            <a:picLocks noChangeAspect="1"/>
          </p:cNvPicPr>
          <p:nvPr/>
        </p:nvPicPr>
        <p:blipFill>
          <a:blip r:embed="rId3"/>
          <a:stretch>
            <a:fillRect/>
          </a:stretch>
        </p:blipFill>
        <p:spPr>
          <a:xfrm>
            <a:off x="10465170" y="5519668"/>
            <a:ext cx="1434946" cy="1096774"/>
          </a:xfrm>
          <a:prstGeom prst="rect">
            <a:avLst/>
          </a:prstGeom>
        </p:spPr>
      </p:pic>
    </p:spTree>
    <p:extLst>
      <p:ext uri="{BB962C8B-B14F-4D97-AF65-F5344CB8AC3E}">
        <p14:creationId xmlns:p14="http://schemas.microsoft.com/office/powerpoint/2010/main" val="3568199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ounded Rectangle 18">
            <a:extLst>
              <a:ext uri="{C183D7F6-B498-43B3-948B-1728B52AA6E4}">
                <adec:decorative xmlns:adec="http://schemas.microsoft.com/office/drawing/2017/decorative" val="1"/>
              </a:ext>
            </a:extLst>
          </p:cNvPr>
          <p:cNvSpPr/>
          <p:nvPr/>
        </p:nvSpPr>
        <p:spPr>
          <a:xfrm>
            <a:off x="-216692" y="-11865"/>
            <a:ext cx="12689519" cy="83127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itle 8" descr="What this briefing is about">
            <a:extLst>
              <a:ext uri="{FF2B5EF4-FFF2-40B4-BE49-F238E27FC236}">
                <a16:creationId xmlns:a16="http://schemas.microsoft.com/office/drawing/2014/main" id="{186F4C1E-4980-4053-962B-736D32235737}"/>
              </a:ext>
            </a:extLst>
          </p:cNvPr>
          <p:cNvSpPr txBox="1">
            <a:spLocks noGrp="1"/>
          </p:cNvSpPr>
          <p:nvPr>
            <p:ph type="title" idx="4294967295"/>
          </p:nvPr>
        </p:nvSpPr>
        <p:spPr>
          <a:xfrm>
            <a:off x="174662" y="70338"/>
            <a:ext cx="12017338"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ICN ‘Live </a:t>
            </a:r>
            <a:r>
              <a:rPr lang="en-GB" sz="3600" b="1" dirty="0">
                <a:solidFill>
                  <a:schemeClr val="bg1"/>
                </a:solidFill>
                <a:latin typeface="Tahoma" panose="020B0604030504040204" pitchFamily="34" charset="0"/>
                <a:ea typeface="Tahoma" panose="020B0604030504040204" pitchFamily="34" charset="0"/>
                <a:cs typeface="Tahoma" panose="020B0604030504040204" pitchFamily="34" charset="0"/>
              </a:rPr>
              <a:t>Y</a:t>
            </a:r>
            <a:r>
              <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our </a:t>
            </a:r>
            <a:r>
              <a:rPr lang="en-GB" sz="3600" b="1" dirty="0">
                <a:solidFill>
                  <a:schemeClr val="bg1"/>
                </a:solidFill>
                <a:latin typeface="Tahoma" panose="020B0604030504040204" pitchFamily="34" charset="0"/>
                <a:ea typeface="Tahoma" panose="020B0604030504040204" pitchFamily="34" charset="0"/>
                <a:cs typeface="Tahoma" panose="020B0604030504040204" pitchFamily="34" charset="0"/>
              </a:rPr>
              <a:t>B</a:t>
            </a:r>
            <a:r>
              <a:rPr kumimoji="0" lang="en-GB" sz="3600" b="1" i="0" u="none" strike="noStrike" kern="1200" cap="none" spc="0" normalizeH="0" baseline="0" noProof="0" dirty="0" err="1">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est</a:t>
            </a:r>
            <a:r>
              <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 </a:t>
            </a:r>
            <a:r>
              <a:rPr lang="en-GB" sz="3600" b="1" dirty="0">
                <a:solidFill>
                  <a:schemeClr val="bg1"/>
                </a:solidFill>
                <a:latin typeface="Tahoma" panose="020B0604030504040204" pitchFamily="34" charset="0"/>
                <a:ea typeface="Tahoma" panose="020B0604030504040204" pitchFamily="34" charset="0"/>
                <a:cs typeface="Tahoma" panose="020B0604030504040204" pitchFamily="34" charset="0"/>
              </a:rPr>
              <a:t>L</a:t>
            </a:r>
            <a:r>
              <a:rPr kumimoji="0" lang="en-GB" sz="3600" b="1" i="0" u="none" strike="noStrike" kern="1200" cap="none" spc="0" normalizeH="0" baseline="0" noProof="0" dirty="0" err="1">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ife</a:t>
            </a:r>
            <a:r>
              <a:rPr kumimoji="0" lang="en-GB" sz="3600" b="1" i="0" u="none" strike="noStrike" kern="1200" cap="none" spc="0" normalizeH="0" baseline="0" noProof="0" dirty="0">
                <a:ln>
                  <a:noFill/>
                </a:ln>
                <a:solidFill>
                  <a:schemeClr val="bg1"/>
                </a:solidFill>
                <a:effectLst/>
                <a:uLnTx/>
                <a:uFillTx/>
                <a:latin typeface="Tahoma" panose="020B0604030504040204" pitchFamily="34" charset="0"/>
                <a:ea typeface="Tahoma" panose="020B0604030504040204" pitchFamily="34" charset="0"/>
                <a:cs typeface="Tahoma" panose="020B0604030504040204" pitchFamily="34" charset="0"/>
              </a:rPr>
              <a:t>’ ambitions</a:t>
            </a:r>
          </a:p>
        </p:txBody>
      </p:sp>
      <p:pic>
        <p:nvPicPr>
          <p:cNvPr id="5" name="Picture 4" descr="A group of colorful text on a white background&#10;&#10;Description automatically generated">
            <a:extLst>
              <a:ext uri="{FF2B5EF4-FFF2-40B4-BE49-F238E27FC236}">
                <a16:creationId xmlns:a16="http://schemas.microsoft.com/office/drawing/2014/main" id="{6B319183-C25F-C144-B569-B45F1EE31E56}"/>
              </a:ext>
            </a:extLst>
          </p:cNvPr>
          <p:cNvPicPr>
            <a:picLocks noChangeAspect="1"/>
          </p:cNvPicPr>
          <p:nvPr/>
        </p:nvPicPr>
        <p:blipFill>
          <a:blip r:embed="rId3"/>
          <a:stretch>
            <a:fillRect/>
          </a:stretch>
        </p:blipFill>
        <p:spPr>
          <a:xfrm>
            <a:off x="250745" y="991116"/>
            <a:ext cx="11233377" cy="5419957"/>
          </a:xfrm>
          <a:prstGeom prst="rect">
            <a:avLst/>
          </a:prstGeom>
        </p:spPr>
      </p:pic>
      <p:pic>
        <p:nvPicPr>
          <p:cNvPr id="3" name="Picture 2" descr="A logo with a tree in the middle&#10;&#10;Description automatically generated">
            <a:extLst>
              <a:ext uri="{FF2B5EF4-FFF2-40B4-BE49-F238E27FC236}">
                <a16:creationId xmlns:a16="http://schemas.microsoft.com/office/drawing/2014/main" id="{3A3DA65C-C14B-C4BD-5D3D-0FD94C243D41}"/>
              </a:ext>
            </a:extLst>
          </p:cNvPr>
          <p:cNvPicPr>
            <a:picLocks noChangeAspect="1"/>
          </p:cNvPicPr>
          <p:nvPr/>
        </p:nvPicPr>
        <p:blipFill>
          <a:blip r:embed="rId4"/>
          <a:stretch>
            <a:fillRect/>
          </a:stretch>
        </p:blipFill>
        <p:spPr>
          <a:xfrm>
            <a:off x="10625194" y="5653924"/>
            <a:ext cx="1434946" cy="1096774"/>
          </a:xfrm>
          <a:prstGeom prst="rect">
            <a:avLst/>
          </a:prstGeom>
        </p:spPr>
      </p:pic>
    </p:spTree>
    <p:extLst>
      <p:ext uri="{BB962C8B-B14F-4D97-AF65-F5344CB8AC3E}">
        <p14:creationId xmlns:p14="http://schemas.microsoft.com/office/powerpoint/2010/main" val="4070912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F4A0E0-6180-F18B-8C69-2D6D71338C76}"/>
              </a:ext>
            </a:extLst>
          </p:cNvPr>
          <p:cNvSpPr txBox="1"/>
          <p:nvPr/>
        </p:nvSpPr>
        <p:spPr>
          <a:xfrm>
            <a:off x="8959065" y="2455524"/>
            <a:ext cx="2537717" cy="369332"/>
          </a:xfrm>
          <a:prstGeom prst="rect">
            <a:avLst/>
          </a:prstGeom>
          <a:noFill/>
        </p:spPr>
        <p:txBody>
          <a:bodyPr wrap="square" rtlCol="0">
            <a:spAutoFit/>
          </a:bodyPr>
          <a:lstStyle/>
          <a:p>
            <a:r>
              <a:rPr lang="en-GB" dirty="0">
                <a:solidFill>
                  <a:schemeClr val="bg1"/>
                </a:solidFill>
              </a:rPr>
              <a:t>Add image here </a:t>
            </a:r>
          </a:p>
        </p:txBody>
      </p:sp>
      <p:sp>
        <p:nvSpPr>
          <p:cNvPr id="2" name="Title 8" descr="What this briefing is about">
            <a:extLst>
              <a:ext uri="{FF2B5EF4-FFF2-40B4-BE49-F238E27FC236}">
                <a16:creationId xmlns:a16="http://schemas.microsoft.com/office/drawing/2014/main" id="{E30D8A62-5C80-5704-C519-5FDCA09C45AA}"/>
              </a:ext>
            </a:extLst>
          </p:cNvPr>
          <p:cNvSpPr txBox="1">
            <a:spLocks/>
          </p:cNvSpPr>
          <p:nvPr/>
        </p:nvSpPr>
        <p:spPr>
          <a:xfrm>
            <a:off x="0" y="-10750"/>
            <a:ext cx="12192000" cy="954107"/>
          </a:xfrm>
          <a:prstGeom prst="rect">
            <a:avLst/>
          </a:prstGeom>
          <a:solidFill>
            <a:schemeClr val="accent6"/>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en-GB" sz="2800" b="1" dirty="0">
                <a:solidFill>
                  <a:schemeClr val="bg1"/>
                </a:solidFill>
                <a:latin typeface="Tahoma" panose="020B0604030504040204" pitchFamily="34" charset="0"/>
                <a:ea typeface="Tahoma" panose="020B0604030504040204" pitchFamily="34" charset="0"/>
                <a:cs typeface="Tahoma" panose="020B0604030504040204" pitchFamily="34" charset="0"/>
              </a:rPr>
              <a:t>How Duston Parish Council currently supports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Integrated</a:t>
            </a:r>
            <a:r>
              <a:rPr lang="en-US" sz="2800" b="1" spc="3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p>
          <a:p>
            <a:pPr>
              <a:lnSpc>
                <a:spcPct val="100000"/>
              </a:lnSpc>
              <a:spcBef>
                <a:spcPts val="0"/>
              </a:spcBef>
              <a:defRPr/>
            </a:pP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Care</a:t>
            </a:r>
            <a:r>
              <a:rPr lang="en-US" sz="2800" b="1" spc="-6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Northamptonshire</a:t>
            </a:r>
            <a:r>
              <a:rPr lang="en-US" sz="2800" b="1" spc="-12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'Live</a:t>
            </a:r>
            <a:r>
              <a:rPr lang="en-US" sz="2800" b="1" spc="-2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your</a:t>
            </a:r>
            <a:r>
              <a:rPr lang="en-US" sz="2800" b="1" spc="3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best</a:t>
            </a:r>
            <a:r>
              <a:rPr lang="en-US" sz="2800" b="1" spc="-6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life’</a:t>
            </a:r>
            <a:r>
              <a:rPr lang="en-US" sz="2800" b="1" spc="-3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spc="-10" dirty="0">
                <a:solidFill>
                  <a:schemeClr val="bg1"/>
                </a:solidFill>
                <a:latin typeface="Tahoma" panose="020B0604030504040204" pitchFamily="34" charset="0"/>
                <a:ea typeface="Tahoma" panose="020B0604030504040204" pitchFamily="34" charset="0"/>
                <a:cs typeface="Tahoma" panose="020B0604030504040204" pitchFamily="34" charset="0"/>
              </a:rPr>
              <a:t>ambitions</a:t>
            </a:r>
            <a:r>
              <a:rPr lang="en-GB"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3" name="Table 9">
            <a:extLst>
              <a:ext uri="{FF2B5EF4-FFF2-40B4-BE49-F238E27FC236}">
                <a16:creationId xmlns:a16="http://schemas.microsoft.com/office/drawing/2014/main" id="{5E41D5B9-41B2-9C8F-D18C-1ED3928A8A50}"/>
              </a:ext>
            </a:extLst>
          </p:cNvPr>
          <p:cNvGraphicFramePr>
            <a:graphicFrameLocks noGrp="1"/>
          </p:cNvGraphicFramePr>
          <p:nvPr>
            <p:extLst>
              <p:ext uri="{D42A27DB-BD31-4B8C-83A1-F6EECF244321}">
                <p14:modId xmlns:p14="http://schemas.microsoft.com/office/powerpoint/2010/main" val="2125836731"/>
              </p:ext>
            </p:extLst>
          </p:nvPr>
        </p:nvGraphicFramePr>
        <p:xfrm>
          <a:off x="248356" y="1170878"/>
          <a:ext cx="11666836" cy="5323191"/>
        </p:xfrm>
        <a:graphic>
          <a:graphicData uri="http://schemas.openxmlformats.org/drawingml/2006/table">
            <a:tbl>
              <a:tblPr firstRow="1" bandRow="1">
                <a:tableStyleId>{72833802-FEF1-4C79-8D5D-14CF1EAF98D9}</a:tableStyleId>
              </a:tblPr>
              <a:tblGrid>
                <a:gridCol w="5633155">
                  <a:extLst>
                    <a:ext uri="{9D8B030D-6E8A-4147-A177-3AD203B41FA5}">
                      <a16:colId xmlns:a16="http://schemas.microsoft.com/office/drawing/2014/main" val="2921977799"/>
                    </a:ext>
                  </a:extLst>
                </a:gridCol>
                <a:gridCol w="5825401">
                  <a:extLst>
                    <a:ext uri="{9D8B030D-6E8A-4147-A177-3AD203B41FA5}">
                      <a16:colId xmlns:a16="http://schemas.microsoft.com/office/drawing/2014/main" val="1909903630"/>
                    </a:ext>
                  </a:extLst>
                </a:gridCol>
                <a:gridCol w="208280">
                  <a:extLst>
                    <a:ext uri="{9D8B030D-6E8A-4147-A177-3AD203B41FA5}">
                      <a16:colId xmlns:a16="http://schemas.microsoft.com/office/drawing/2014/main" val="2973274929"/>
                    </a:ext>
                  </a:extLst>
                </a:gridCol>
              </a:tblGrid>
              <a:tr h="713091">
                <a:tc>
                  <a:txBody>
                    <a:bodyPr/>
                    <a:lstStyle/>
                    <a:p>
                      <a:pPr algn="ctr"/>
                      <a:r>
                        <a:rPr lang="en-GB" dirty="0"/>
                        <a:t>Ambition and outcome </a:t>
                      </a:r>
                    </a:p>
                  </a:txBody>
                  <a:tcPr/>
                </a:tc>
                <a:tc>
                  <a:txBody>
                    <a:bodyPr/>
                    <a:lstStyle/>
                    <a:p>
                      <a:pPr algn="ctr"/>
                      <a:r>
                        <a:rPr lang="en-GB" dirty="0"/>
                        <a:t>        How do we currently align / support</a:t>
                      </a:r>
                    </a:p>
                  </a:txBody>
                  <a:tcPr/>
                </a:tc>
                <a:tc>
                  <a:txBody>
                    <a:bodyPr/>
                    <a:lstStyle/>
                    <a:p>
                      <a:endParaRPr lang="en-GB" dirty="0"/>
                    </a:p>
                  </a:txBody>
                  <a:tcPr/>
                </a:tc>
                <a:extLst>
                  <a:ext uri="{0D108BD9-81ED-4DB2-BD59-A6C34878D82A}">
                    <a16:rowId xmlns:a16="http://schemas.microsoft.com/office/drawing/2014/main" val="634336276"/>
                  </a:ext>
                </a:extLst>
              </a:tr>
              <a:tr h="2057603">
                <a:tc>
                  <a:txBody>
                    <a:bodyPr/>
                    <a:lstStyle/>
                    <a:p>
                      <a:pPr marL="0" indent="0" algn="ctr">
                        <a:buFont typeface="Arial" panose="020B0604020202020204" pitchFamily="34" charset="0"/>
                        <a:buNone/>
                      </a:pPr>
                      <a:r>
                        <a:rPr lang="en-US" sz="1200" kern="1200" dirty="0">
                          <a:solidFill>
                            <a:schemeClr val="tx1"/>
                          </a:solidFill>
                          <a:effectLst/>
                          <a:latin typeface="Arial" panose="020B0604020202020204" pitchFamily="34" charset="0"/>
                          <a:ea typeface="+mn-ea"/>
                          <a:cs typeface="Arial" panose="020B0604020202020204" pitchFamily="34" charset="0"/>
                        </a:rPr>
                        <a:t>.</a:t>
                      </a:r>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txBody>
                  <a:tcPr/>
                </a:tc>
                <a:tc>
                  <a:txBody>
                    <a:bodyPr/>
                    <a:lstStyle/>
                    <a:p>
                      <a:pPr marL="0" indent="0" algn="ctr">
                        <a:buFont typeface="Arial" panose="020B0604020202020204" pitchFamily="34" charset="0"/>
                        <a:buNone/>
                      </a:pPr>
                      <a:endParaRPr lang="en-US" sz="1200" b="1" kern="1200" dirty="0">
                        <a:solidFill>
                          <a:schemeClr val="tx1"/>
                        </a:solidFill>
                        <a:effectLst/>
                        <a:latin typeface="Arial" panose="020B0604020202020204" pitchFamily="34" charset="0"/>
                        <a:ea typeface="+mn-ea"/>
                        <a:cs typeface="Arial" panose="020B0604020202020204" pitchFamily="34" charset="0"/>
                      </a:endParaRPr>
                    </a:p>
                    <a:p>
                      <a:pPr marL="0" indent="0" algn="ctr">
                        <a:buFont typeface="Arial" panose="020B0604020202020204" pitchFamily="34" charset="0"/>
                        <a:buNone/>
                      </a:pPr>
                      <a:r>
                        <a:rPr lang="en-US" sz="1200" b="1" kern="1200" dirty="0">
                          <a:solidFill>
                            <a:schemeClr val="tx1"/>
                          </a:solidFill>
                          <a:effectLst/>
                          <a:latin typeface="Arial" panose="020B0604020202020204" pitchFamily="34" charset="0"/>
                          <a:ea typeface="+mn-ea"/>
                          <a:cs typeface="Arial" panose="020B0604020202020204" pitchFamily="34" charset="0"/>
                        </a:rPr>
                        <a:t>Across ALL 10 ambitions: </a:t>
                      </a:r>
                    </a:p>
                    <a:p>
                      <a:pPr marL="0" indent="0" algn="ctr">
                        <a:buFont typeface="Arial" panose="020B0604020202020204" pitchFamily="34" charset="0"/>
                        <a:buNone/>
                      </a:pPr>
                      <a:endParaRPr lang="en-GB" sz="1200" b="1" kern="1200" dirty="0">
                        <a:solidFill>
                          <a:schemeClr val="tx1"/>
                        </a:solidFill>
                        <a:effectLst/>
                        <a:latin typeface="Arial" panose="020B0604020202020204" pitchFamily="34" charset="0"/>
                        <a:ea typeface="+mn-ea"/>
                        <a:cs typeface="Arial" panose="020B0604020202020204" pitchFamily="34" charset="0"/>
                      </a:endParaRPr>
                    </a:p>
                    <a:p>
                      <a:pPr marL="171450" lvl="0" indent="-171450" algn="ctr">
                        <a:buFont typeface="Arial" panose="020B0604020202020204" pitchFamily="34" charset="0"/>
                        <a:buChar char="•"/>
                      </a:pPr>
                      <a:r>
                        <a:rPr lang="en-US" sz="1200" b="1" kern="1200" dirty="0">
                          <a:solidFill>
                            <a:schemeClr val="tx1"/>
                          </a:solidFill>
                          <a:effectLst/>
                          <a:latin typeface="Arial" panose="020B0604020202020204" pitchFamily="34" charset="0"/>
                          <a:ea typeface="+mn-ea"/>
                          <a:cs typeface="Arial" panose="020B0604020202020204" pitchFamily="34" charset="0"/>
                        </a:rPr>
                        <a:t>Provide centralised info </a:t>
                      </a:r>
                      <a:r>
                        <a:rPr lang="en-US" sz="1200" kern="1200" dirty="0">
                          <a:solidFill>
                            <a:schemeClr val="tx1"/>
                          </a:solidFill>
                          <a:effectLst/>
                          <a:latin typeface="Arial" panose="020B0604020202020204" pitchFamily="34" charset="0"/>
                          <a:ea typeface="+mn-ea"/>
                          <a:cs typeface="Arial" panose="020B0604020202020204" pitchFamily="34" charset="0"/>
                        </a:rPr>
                        <a:t>on other relevant groups operating in Duston that support the ICN strategy</a:t>
                      </a:r>
                      <a:endParaRPr lang="en-GB" sz="1200" b="0" kern="1200" dirty="0">
                        <a:solidFill>
                          <a:schemeClr val="tx1"/>
                        </a:solidFill>
                        <a:effectLst/>
                        <a:latin typeface="Arial" panose="020B0604020202020204" pitchFamily="34" charset="0"/>
                        <a:ea typeface="+mn-ea"/>
                        <a:cs typeface="Arial" panose="020B0604020202020204" pitchFamily="34" charset="0"/>
                      </a:endParaRPr>
                    </a:p>
                    <a:p>
                      <a:pPr marL="171450" lvl="0" indent="-171450" algn="ctr">
                        <a:buFont typeface="Arial" panose="020B0604020202020204" pitchFamily="34" charset="0"/>
                        <a:buChar char="•"/>
                      </a:pPr>
                      <a:r>
                        <a:rPr lang="en-US" sz="1200" b="1" kern="1200" dirty="0">
                          <a:solidFill>
                            <a:schemeClr val="tx1"/>
                          </a:solidFill>
                          <a:effectLst/>
                          <a:latin typeface="Arial" panose="020B0604020202020204" pitchFamily="34" charset="0"/>
                          <a:ea typeface="+mn-ea"/>
                          <a:cs typeface="Arial" panose="020B0604020202020204" pitchFamily="34" charset="0"/>
                        </a:rPr>
                        <a:t>Provide centralised info </a:t>
                      </a:r>
                      <a:r>
                        <a:rPr lang="en-US" sz="1200" kern="1200" dirty="0">
                          <a:solidFill>
                            <a:schemeClr val="tx1"/>
                          </a:solidFill>
                          <a:effectLst/>
                          <a:latin typeface="Arial" panose="020B0604020202020204" pitchFamily="34" charset="0"/>
                          <a:ea typeface="+mn-ea"/>
                          <a:cs typeface="Arial" panose="020B0604020202020204" pitchFamily="34" charset="0"/>
                        </a:rPr>
                        <a:t>about the programmes at Duston Sports Centre that support the ICN strategy</a:t>
                      </a:r>
                      <a:endParaRPr lang="en-GB" sz="1200" b="0" kern="1200" dirty="0">
                        <a:solidFill>
                          <a:schemeClr val="tx1"/>
                        </a:solidFill>
                        <a:effectLst/>
                        <a:latin typeface="Arial" panose="020B0604020202020204" pitchFamily="34" charset="0"/>
                        <a:ea typeface="+mn-ea"/>
                        <a:cs typeface="Arial" panose="020B0604020202020204" pitchFamily="34" charset="0"/>
                      </a:endParaRPr>
                    </a:p>
                    <a:p>
                      <a:pPr marL="171450" lvl="0" indent="-171450" algn="ctr">
                        <a:buFont typeface="Arial" panose="020B0604020202020204" pitchFamily="34" charset="0"/>
                        <a:buChar char="•"/>
                      </a:pPr>
                      <a:r>
                        <a:rPr lang="en-US" sz="1200" b="1" kern="1200" dirty="0">
                          <a:solidFill>
                            <a:schemeClr val="tx1"/>
                          </a:solidFill>
                          <a:effectLst/>
                          <a:latin typeface="Arial" panose="020B0604020202020204" pitchFamily="34" charset="0"/>
                          <a:ea typeface="+mn-ea"/>
                          <a:cs typeface="Arial" panose="020B0604020202020204" pitchFamily="34" charset="0"/>
                        </a:rPr>
                        <a:t>Promote </a:t>
                      </a:r>
                      <a:r>
                        <a:rPr lang="en-US" sz="1200" kern="1200" dirty="0">
                          <a:solidFill>
                            <a:schemeClr val="tx1"/>
                          </a:solidFill>
                          <a:effectLst/>
                          <a:latin typeface="Arial" panose="020B0604020202020204" pitchFamily="34" charset="0"/>
                          <a:ea typeface="+mn-ea"/>
                          <a:cs typeface="Arial" panose="020B0604020202020204" pitchFamily="34" charset="0"/>
                        </a:rPr>
                        <a:t>community groups and activities operating in Duston</a:t>
                      </a:r>
                      <a:endParaRPr lang="en-GB" sz="1200" b="0" kern="1200" dirty="0">
                        <a:solidFill>
                          <a:schemeClr val="tx1"/>
                        </a:solidFill>
                        <a:effectLst/>
                        <a:latin typeface="Arial" panose="020B0604020202020204" pitchFamily="34" charset="0"/>
                        <a:ea typeface="+mn-ea"/>
                        <a:cs typeface="Arial" panose="020B0604020202020204" pitchFamily="34" charset="0"/>
                      </a:endParaRPr>
                    </a:p>
                    <a:p>
                      <a:pPr marL="171450" lvl="0" indent="-171450" algn="ctr">
                        <a:buFont typeface="Arial" panose="020B0604020202020204" pitchFamily="34" charset="0"/>
                        <a:buChar char="•"/>
                      </a:pPr>
                      <a:r>
                        <a:rPr lang="en-US" sz="1200" b="1" kern="1200" dirty="0">
                          <a:solidFill>
                            <a:schemeClr val="tx1"/>
                          </a:solidFill>
                          <a:effectLst/>
                          <a:latin typeface="Arial" panose="020B0604020202020204" pitchFamily="34" charset="0"/>
                          <a:ea typeface="+mn-ea"/>
                          <a:cs typeface="Arial" panose="020B0604020202020204" pitchFamily="34" charset="0"/>
                        </a:rPr>
                        <a:t>Support </a:t>
                      </a:r>
                      <a:r>
                        <a:rPr lang="en-US" sz="1200" kern="1200" dirty="0">
                          <a:solidFill>
                            <a:schemeClr val="tx1"/>
                          </a:solidFill>
                          <a:effectLst/>
                          <a:latin typeface="Arial" panose="020B0604020202020204" pitchFamily="34" charset="0"/>
                          <a:ea typeface="+mn-ea"/>
                          <a:cs typeface="Arial" panose="020B0604020202020204" pitchFamily="34" charset="0"/>
                        </a:rPr>
                        <a:t>the current Library programme and develop new groups and activities by working together</a:t>
                      </a:r>
                    </a:p>
                    <a:p>
                      <a:pPr marL="0" lvl="0" indent="0" algn="ctr">
                        <a:buFont typeface="Arial" panose="020B0604020202020204" pitchFamily="34" charset="0"/>
                        <a:buNone/>
                      </a:pPr>
                      <a:endParaRPr lang="en-GB" sz="1200" dirty="0">
                        <a:latin typeface="Arial" panose="020B0604020202020204" pitchFamily="34" charset="0"/>
                        <a:cs typeface="Arial" panose="020B0604020202020204" pitchFamily="34" charset="0"/>
                      </a:endParaRPr>
                    </a:p>
                  </a:txBody>
                  <a:tcPr/>
                </a:tc>
                <a:tc>
                  <a:txBody>
                    <a:bodyPr/>
                    <a:lstStyle/>
                    <a:p>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05452609"/>
                  </a:ext>
                </a:extLst>
              </a:tr>
              <a:tr h="931886">
                <a:tc>
                  <a:txBody>
                    <a:bodyPr/>
                    <a:lstStyle/>
                    <a:p>
                      <a:pPr marL="389255" indent="-228600" algn="l">
                        <a:spcBef>
                          <a:spcPts val="55"/>
                        </a:spcBef>
                        <a:spcAft>
                          <a:spcPts val="0"/>
                        </a:spcAft>
                        <a:buAutoNum type="arabicPeriod"/>
                      </a:pPr>
                      <a:endParaRPr lang="en-US" sz="1200" b="1" spc="-10" dirty="0">
                        <a:solidFill>
                          <a:srgbClr val="5B7BB3"/>
                        </a:solidFill>
                        <a:effectLst/>
                        <a:latin typeface="Arial" panose="020B0604020202020204" pitchFamily="34" charset="0"/>
                        <a:ea typeface="Arial" panose="020B0604020202020204" pitchFamily="34" charset="0"/>
                        <a:cs typeface="Arial" panose="020B0604020202020204" pitchFamily="34" charset="0"/>
                      </a:endParaRPr>
                    </a:p>
                    <a:p>
                      <a:pPr marL="389255" indent="-228600" algn="l">
                        <a:spcBef>
                          <a:spcPts val="55"/>
                        </a:spcBef>
                        <a:spcAft>
                          <a:spcPts val="0"/>
                        </a:spcAft>
                        <a:buAutoNum type="arabicPeriod"/>
                      </a:pPr>
                      <a:r>
                        <a:rPr lang="en-US" sz="1200" b="1"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BEST</a:t>
                      </a:r>
                      <a:r>
                        <a:rPr lang="en-US" sz="1200" b="1" spc="-9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1"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START</a:t>
                      </a:r>
                      <a:r>
                        <a:rPr lang="en-US" sz="1200" b="1"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1"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IN</a:t>
                      </a:r>
                      <a:r>
                        <a:rPr lang="en-US" sz="1200" b="1" spc="-9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1"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LIFE - </a:t>
                      </a:r>
                      <a:r>
                        <a:rPr lang="en-US" sz="1200" b="0"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Women</a:t>
                      </a:r>
                      <a:r>
                        <a:rPr lang="en-US" sz="1200" b="0" spc="40"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are</a:t>
                      </a:r>
                      <a:r>
                        <a:rPr lang="en-US" sz="1200" b="0" spc="-9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healthy</a:t>
                      </a:r>
                      <a:r>
                        <a:rPr lang="en-US" sz="1200" b="0" spc="1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spc="-50" dirty="0">
                          <a:solidFill>
                            <a:schemeClr val="accent1"/>
                          </a:solidFill>
                          <a:effectLst/>
                          <a:latin typeface="Arial" panose="020B0604020202020204" pitchFamily="34" charset="0"/>
                          <a:ea typeface="Arial" panose="020B0604020202020204" pitchFamily="34" charset="0"/>
                          <a:cs typeface="Arial" panose="020B0604020202020204" pitchFamily="34" charset="0"/>
                        </a:rPr>
                        <a:t>and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well</a:t>
                      </a:r>
                      <a:r>
                        <a:rPr lang="en-US" sz="1200" b="0" spc="-7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during</a:t>
                      </a:r>
                      <a:r>
                        <a:rPr lang="en-US" sz="1200" b="0" spc="-60"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and</a:t>
                      </a:r>
                      <a:r>
                        <a:rPr lang="en-US" sz="1200" b="0" spc="-10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after pregnancy.</a:t>
                      </a:r>
                      <a:r>
                        <a:rPr lang="en-US" sz="1200" b="0" spc="9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Children grow</a:t>
                      </a:r>
                      <a:r>
                        <a:rPr lang="en-US" sz="1200" b="0" spc="-4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and</a:t>
                      </a:r>
                      <a:r>
                        <a:rPr lang="en-US" sz="1200" b="0" spc="-40"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develop well</a:t>
                      </a:r>
                      <a:r>
                        <a:rPr lang="en-US" sz="1200" b="0" spc="-1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so</a:t>
                      </a:r>
                      <a:r>
                        <a:rPr lang="en-US" sz="1200" b="0" spc="-10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they</a:t>
                      </a:r>
                      <a:r>
                        <a:rPr lang="en-US" sz="1200" b="0" spc="-50"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are</a:t>
                      </a:r>
                      <a:r>
                        <a:rPr lang="en-US" sz="1200" b="0" spc="-10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ready and</a:t>
                      </a:r>
                      <a:r>
                        <a:rPr lang="en-US" sz="1200" b="0" spc="-2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p>
                    <a:p>
                      <a:pPr marL="160655" indent="0" algn="l">
                        <a:spcBef>
                          <a:spcPts val="55"/>
                        </a:spcBef>
                        <a:spcAft>
                          <a:spcPts val="0"/>
                        </a:spcAft>
                        <a:buNone/>
                      </a:pPr>
                      <a:r>
                        <a:rPr lang="en-US" sz="1200" b="0" spc="-2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equipped</a:t>
                      </a:r>
                      <a:r>
                        <a:rPr lang="en-US" sz="1200" b="0" spc="-15"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to</a:t>
                      </a:r>
                      <a:r>
                        <a:rPr lang="en-US" sz="1200" b="0" spc="-70" dirty="0">
                          <a:solidFill>
                            <a:schemeClr val="accent1"/>
                          </a:solidFill>
                          <a:effectLst/>
                          <a:latin typeface="Arial" panose="020B0604020202020204" pitchFamily="34" charset="0"/>
                          <a:ea typeface="Arial" panose="020B0604020202020204" pitchFamily="34" charset="0"/>
                          <a:cs typeface="Arial" panose="020B0604020202020204" pitchFamily="34" charset="0"/>
                        </a:rPr>
                        <a:t> </a:t>
                      </a:r>
                      <a:r>
                        <a:rPr lang="en-US" sz="1200" b="0" dirty="0">
                          <a:solidFill>
                            <a:schemeClr val="accent1"/>
                          </a:solidFill>
                          <a:effectLst/>
                          <a:latin typeface="Arial" panose="020B0604020202020204" pitchFamily="34" charset="0"/>
                          <a:ea typeface="Arial" panose="020B0604020202020204" pitchFamily="34" charset="0"/>
                          <a:cs typeface="Arial" panose="020B0604020202020204" pitchFamily="34" charset="0"/>
                        </a:rPr>
                        <a:t>start</a:t>
                      </a:r>
                      <a:r>
                        <a:rPr lang="en-US" sz="1200" b="0" spc="-10" dirty="0">
                          <a:solidFill>
                            <a:schemeClr val="accent1"/>
                          </a:solidFill>
                          <a:effectLst/>
                          <a:latin typeface="Arial" panose="020B0604020202020204" pitchFamily="34" charset="0"/>
                          <a:ea typeface="Arial" panose="020B0604020202020204" pitchFamily="34" charset="0"/>
                          <a:cs typeface="Arial" panose="020B0604020202020204" pitchFamily="34" charset="0"/>
                        </a:rPr>
                        <a:t> school</a:t>
                      </a:r>
                    </a:p>
                    <a:p>
                      <a:pPr marL="160655" indent="0" algn="l">
                        <a:spcBef>
                          <a:spcPts val="55"/>
                        </a:spcBef>
                        <a:spcAft>
                          <a:spcPts val="0"/>
                        </a:spcAft>
                        <a:buNone/>
                      </a:pPr>
                      <a:endParaRPr lang="en-GB" sz="1200" b="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Two large nursery provisions operate from DPC centres</a:t>
                      </a:r>
                      <a:endParaRPr lang="en-GB" sz="1200" dirty="0">
                        <a:latin typeface="Arial" panose="020B0604020202020204" pitchFamily="34" charset="0"/>
                        <a:cs typeface="Arial" panose="020B0604020202020204" pitchFamily="34" charset="0"/>
                      </a:endParaRPr>
                    </a:p>
                  </a:txBody>
                  <a:tcPr/>
                </a:tc>
                <a:tc>
                  <a:txBody>
                    <a:bodyPr/>
                    <a:lstStyle/>
                    <a:p>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84629526"/>
                  </a:ext>
                </a:extLst>
              </a:tr>
              <a:tr h="1520837">
                <a:tc>
                  <a:txBody>
                    <a:bodyPr/>
                    <a:lstStyle/>
                    <a:p>
                      <a:r>
                        <a:rPr lang="en-US" sz="1200" b="1" kern="1200" dirty="0">
                          <a:solidFill>
                            <a:srgbClr val="31AAD6"/>
                          </a:solidFill>
                          <a:effectLst/>
                          <a:latin typeface="Arial" panose="020B0604020202020204" pitchFamily="34" charset="0"/>
                          <a:ea typeface="+mn-ea"/>
                          <a:cs typeface="Arial" panose="020B0604020202020204" pitchFamily="34" charset="0"/>
                        </a:rPr>
                        <a:t> </a:t>
                      </a:r>
                      <a:endParaRPr lang="en-GB" sz="1200" b="1" kern="1200" spc="0" dirty="0">
                        <a:solidFill>
                          <a:srgbClr val="31AAD6"/>
                        </a:solidFill>
                        <a:effectLst/>
                        <a:latin typeface="Arial" panose="020B0604020202020204" pitchFamily="34" charset="0"/>
                        <a:ea typeface="+mn-ea"/>
                        <a:cs typeface="Arial" panose="020B0604020202020204" pitchFamily="34" charset="0"/>
                      </a:endParaRPr>
                    </a:p>
                    <a:p>
                      <a:r>
                        <a:rPr lang="en-GB" sz="1200" b="1" kern="1200" spc="0" dirty="0">
                          <a:solidFill>
                            <a:srgbClr val="31AAD6"/>
                          </a:solidFill>
                          <a:effectLst/>
                          <a:latin typeface="Arial" panose="020B0604020202020204" pitchFamily="34" charset="0"/>
                          <a:ea typeface="+mn-ea"/>
                          <a:cs typeface="Arial" panose="020B0604020202020204" pitchFamily="34" charset="0"/>
                        </a:rPr>
                        <a:t>2.</a:t>
                      </a:r>
                      <a:r>
                        <a:rPr lang="en-US" sz="1200" spc="-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ACCESS</a:t>
                      </a:r>
                      <a:r>
                        <a:rPr lang="en-US" sz="1200" b="1" spc="60"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TO</a:t>
                      </a:r>
                      <a:r>
                        <a:rPr lang="en-US" sz="1200" b="1" spc="10"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THE</a:t>
                      </a:r>
                      <a:r>
                        <a:rPr lang="en-US" sz="1200" b="1" spc="5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BEST</a:t>
                      </a:r>
                      <a:r>
                        <a:rPr lang="en-US" sz="1200" b="1" spc="9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AVAILABL</a:t>
                      </a:r>
                      <a:r>
                        <a:rPr lang="en-US" sz="1200" b="1" spc="260" dirty="0">
                          <a:solidFill>
                            <a:srgbClr val="31AAD6"/>
                          </a:solidFill>
                          <a:effectLst/>
                          <a:latin typeface="Arial" panose="020B0604020202020204" pitchFamily="34" charset="0"/>
                          <a:ea typeface="Arial" panose="020B0604020202020204" pitchFamily="34" charset="0"/>
                        </a:rPr>
                        <a:t>E </a:t>
                      </a:r>
                      <a:r>
                        <a:rPr lang="en-US" sz="1200" b="1" dirty="0">
                          <a:solidFill>
                            <a:srgbClr val="31AAD6"/>
                          </a:solidFill>
                          <a:effectLst/>
                          <a:latin typeface="Arial" panose="020B0604020202020204" pitchFamily="34" charset="0"/>
                          <a:ea typeface="Arial" panose="020B0604020202020204" pitchFamily="34" charset="0"/>
                        </a:rPr>
                        <a:t>EDU</a:t>
                      </a:r>
                      <a:r>
                        <a:rPr lang="en-US" sz="1200" b="1" spc="-10" dirty="0">
                          <a:solidFill>
                            <a:srgbClr val="31AAD6"/>
                          </a:solidFill>
                          <a:effectLst/>
                          <a:latin typeface="Arial" panose="020B0604020202020204" pitchFamily="34" charset="0"/>
                          <a:ea typeface="Arial" panose="020B0604020202020204" pitchFamily="34" charset="0"/>
                        </a:rPr>
                        <a:t>CATION AN</a:t>
                      </a:r>
                      <a:r>
                        <a:rPr lang="en-US" sz="1200" b="1" dirty="0">
                          <a:solidFill>
                            <a:srgbClr val="31AAD6"/>
                          </a:solidFill>
                          <a:effectLst/>
                          <a:latin typeface="Arial" panose="020B0604020202020204" pitchFamily="34" charset="0"/>
                          <a:ea typeface="Arial" panose="020B0604020202020204" pitchFamily="34" charset="0"/>
                        </a:rPr>
                        <a:t>D</a:t>
                      </a:r>
                      <a:r>
                        <a:rPr lang="en-US" sz="1200" b="1" spc="-8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LEARNING</a:t>
                      </a:r>
                      <a:r>
                        <a:rPr lang="en-US" sz="1200" b="1" spc="-3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a:t>
                      </a:r>
                      <a:r>
                        <a:rPr lang="en-US" sz="1200" b="1" spc="200" dirty="0">
                          <a:solidFill>
                            <a:srgbClr val="31AAD6"/>
                          </a:solidFill>
                          <a:effectLst/>
                          <a:latin typeface="Arial" panose="020B0604020202020204" pitchFamily="34" charset="0"/>
                          <a:ea typeface="Arial" panose="020B0604020202020204" pitchFamily="34" charset="0"/>
                        </a:rPr>
                        <a:t> </a:t>
                      </a:r>
                      <a:r>
                        <a:rPr lang="en-US" sz="1200" b="1" spc="-10" dirty="0">
                          <a:solidFill>
                            <a:srgbClr val="31AAD6"/>
                          </a:solidFill>
                          <a:effectLst/>
                          <a:latin typeface="Arial" panose="020B0604020202020204" pitchFamily="34" charset="0"/>
                          <a:ea typeface="Arial" panose="020B0604020202020204" pitchFamily="34" charset="0"/>
                        </a:rPr>
                        <a:t>Education </a:t>
                      </a:r>
                      <a:r>
                        <a:rPr lang="en-US" sz="1200" b="1" dirty="0">
                          <a:solidFill>
                            <a:srgbClr val="31AAD6"/>
                          </a:solidFill>
                          <a:effectLst/>
                          <a:latin typeface="Arial" panose="020B0604020202020204" pitchFamily="34" charset="0"/>
                          <a:ea typeface="Arial" panose="020B0604020202020204" pitchFamily="34" charset="0"/>
                        </a:rPr>
                        <a:t>settings</a:t>
                      </a:r>
                      <a:r>
                        <a:rPr lang="en-US" sz="1200" b="1" spc="-10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are</a:t>
                      </a:r>
                      <a:r>
                        <a:rPr lang="en-US" sz="1200" b="1" spc="-110"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good</a:t>
                      </a:r>
                      <a:r>
                        <a:rPr lang="en-US" sz="1200" b="1" spc="-100"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and</a:t>
                      </a:r>
                      <a:r>
                        <a:rPr lang="en-US" sz="1200" b="1" spc="-10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inclusive</a:t>
                      </a:r>
                      <a:r>
                        <a:rPr lang="en-US" sz="1200" b="1" spc="-10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and</a:t>
                      </a:r>
                      <a:r>
                        <a:rPr lang="en-US" sz="1200" b="1" spc="-10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children and young</a:t>
                      </a:r>
                      <a:r>
                        <a:rPr lang="en-US" sz="1200" b="1" spc="-1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people, including th</a:t>
                      </a:r>
                      <a:r>
                        <a:rPr lang="en-US" sz="1200" b="1" spc="-30" dirty="0">
                          <a:solidFill>
                            <a:srgbClr val="31AAD6"/>
                          </a:solidFill>
                          <a:effectLst/>
                          <a:latin typeface="Arial" panose="020B0604020202020204" pitchFamily="34" charset="0"/>
                          <a:ea typeface="Arial" panose="020B0604020202020204" pitchFamily="34" charset="0"/>
                        </a:rPr>
                        <a:t>ose</a:t>
                      </a:r>
                      <a:r>
                        <a:rPr lang="en-US" sz="1200" b="1" spc="-75" dirty="0">
                          <a:solidFill>
                            <a:srgbClr val="31AAD6"/>
                          </a:solidFill>
                          <a:effectLst/>
                          <a:latin typeface="Arial" panose="020B0604020202020204" pitchFamily="34" charset="0"/>
                          <a:ea typeface="Arial" panose="020B0604020202020204" pitchFamily="34" charset="0"/>
                        </a:rPr>
                        <a:t> </a:t>
                      </a:r>
                      <a:r>
                        <a:rPr lang="en-US" sz="1200" b="1" spc="-30" dirty="0">
                          <a:solidFill>
                            <a:srgbClr val="31AAD6"/>
                          </a:solidFill>
                          <a:effectLst/>
                          <a:latin typeface="Arial" panose="020B0604020202020204" pitchFamily="34" charset="0"/>
                          <a:ea typeface="Arial" panose="020B0604020202020204" pitchFamily="34" charset="0"/>
                        </a:rPr>
                        <a:t>with</a:t>
                      </a:r>
                      <a:r>
                        <a:rPr lang="en-US" sz="1200" b="1" spc="-75" dirty="0">
                          <a:solidFill>
                            <a:srgbClr val="31AAD6"/>
                          </a:solidFill>
                          <a:effectLst/>
                          <a:latin typeface="Arial" panose="020B0604020202020204" pitchFamily="34" charset="0"/>
                          <a:ea typeface="Arial" panose="020B0604020202020204" pitchFamily="34" charset="0"/>
                        </a:rPr>
                        <a:t> </a:t>
                      </a:r>
                      <a:r>
                        <a:rPr lang="en-US" sz="1200" b="1" spc="-30" dirty="0">
                          <a:solidFill>
                            <a:srgbClr val="31AAD6"/>
                          </a:solidFill>
                          <a:effectLst/>
                          <a:latin typeface="Arial" panose="020B0604020202020204" pitchFamily="34" charset="0"/>
                          <a:ea typeface="Arial" panose="020B0604020202020204" pitchFamily="34" charset="0"/>
                        </a:rPr>
                        <a:t>special </a:t>
                      </a:r>
                      <a:r>
                        <a:rPr lang="en-US" sz="1200" b="1" dirty="0">
                          <a:solidFill>
                            <a:srgbClr val="31AAD6"/>
                          </a:solidFill>
                          <a:effectLst/>
                          <a:latin typeface="Arial" panose="020B0604020202020204" pitchFamily="34" charset="0"/>
                          <a:ea typeface="Arial" panose="020B0604020202020204" pitchFamily="34" charset="0"/>
                        </a:rPr>
                        <a:t>needs,</a:t>
                      </a:r>
                      <a:r>
                        <a:rPr lang="en-US" sz="1200" b="1" spc="-90"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perform well. </a:t>
                      </a:r>
                      <a:r>
                        <a:rPr lang="en-US" sz="1200" b="1" spc="-11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Adults</a:t>
                      </a:r>
                      <a:r>
                        <a:rPr lang="en-US" sz="1200" b="1" spc="-6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have</a:t>
                      </a:r>
                      <a:r>
                        <a:rPr lang="en-US" sz="1200" b="1" spc="-85"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access</a:t>
                      </a:r>
                      <a:r>
                        <a:rPr lang="en-US" sz="1200" b="1" spc="-50" dirty="0">
                          <a:solidFill>
                            <a:srgbClr val="31AAD6"/>
                          </a:solidFill>
                          <a:effectLst/>
                          <a:latin typeface="Arial" panose="020B0604020202020204" pitchFamily="34" charset="0"/>
                          <a:ea typeface="Arial" panose="020B0604020202020204" pitchFamily="34" charset="0"/>
                        </a:rPr>
                        <a:t> </a:t>
                      </a:r>
                      <a:r>
                        <a:rPr lang="en-US" sz="1200" b="1" dirty="0">
                          <a:solidFill>
                            <a:srgbClr val="31AAD6"/>
                          </a:solidFill>
                          <a:effectLst/>
                          <a:latin typeface="Arial" panose="020B0604020202020204" pitchFamily="34" charset="0"/>
                          <a:ea typeface="Arial" panose="020B0604020202020204" pitchFamily="34" charset="0"/>
                        </a:rPr>
                        <a:t>to learning opportunities which support them w</a:t>
                      </a:r>
                      <a:r>
                        <a:rPr lang="en-US" sz="1200" b="1" dirty="0">
                          <a:solidFill>
                            <a:srgbClr val="59A7C3"/>
                          </a:solidFill>
                          <a:effectLst/>
                          <a:latin typeface="Arial" panose="020B0604020202020204" pitchFamily="34" charset="0"/>
                          <a:ea typeface="Arial" panose="020B0604020202020204" pitchFamily="34" charset="0"/>
                        </a:rPr>
                        <a:t>i</a:t>
                      </a:r>
                      <a:r>
                        <a:rPr lang="en-US" sz="1200" b="1" dirty="0">
                          <a:solidFill>
                            <a:srgbClr val="31AAD6"/>
                          </a:solidFill>
                          <a:effectLst/>
                          <a:latin typeface="Arial" panose="020B0604020202020204" pitchFamily="34" charset="0"/>
                          <a:ea typeface="Arial" panose="020B0604020202020204" pitchFamily="34" charset="0"/>
                        </a:rPr>
                        <a:t>th work and life skills</a:t>
                      </a:r>
                      <a:endParaRPr lang="en-GB" sz="1200" b="1" dirty="0">
                        <a:latin typeface="Arial" panose="020B0604020202020204" pitchFamily="34" charset="0"/>
                        <a:cs typeface="Arial" panose="020B0604020202020204" pitchFamily="34" charset="0"/>
                      </a:endParaRPr>
                    </a:p>
                  </a:txBody>
                  <a:tcPr/>
                </a:tc>
                <a:tc>
                  <a:txBody>
                    <a:bodyPr/>
                    <a:lstStyle/>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Wellbeing talks offer advice and education on a wealth of subjects</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Support schools and youth organisations via DPC grants</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DPC liaison with schools and youth organisations to support badgework</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Allotment space provides opportunities to pre- schools, schools, groups and</a:t>
                      </a:r>
                      <a:r>
                        <a:rPr lang="en-GB" sz="1200" kern="1200" dirty="0">
                          <a:solidFill>
                            <a:schemeClr val="tx1"/>
                          </a:solidFill>
                          <a:effectLst/>
                          <a:latin typeface="Arial" panose="020B0604020202020204" pitchFamily="34" charset="0"/>
                          <a:ea typeface="+mn-ea"/>
                          <a:cs typeface="Arial" panose="020B0604020202020204" pitchFamily="34" charset="0"/>
                        </a:rPr>
                        <a:t> </a:t>
                      </a:r>
                      <a:r>
                        <a:rPr lang="en-US" sz="1200" kern="1200" dirty="0">
                          <a:solidFill>
                            <a:schemeClr val="tx1"/>
                          </a:solidFill>
                          <a:effectLst/>
                          <a:latin typeface="Arial" panose="020B0604020202020204" pitchFamily="34" charset="0"/>
                          <a:ea typeface="+mn-ea"/>
                          <a:cs typeface="Arial" panose="020B0604020202020204" pitchFamily="34" charset="0"/>
                        </a:rPr>
                        <a:t>individuals (including those with learning difficulties)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TGTA provides volunteer opportunities</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DPC Youth provision - varied activities including DJ and gaming</a:t>
                      </a:r>
                    </a:p>
                    <a:p>
                      <a:pPr marL="171450" indent="-1714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tc>
                <a:tc>
                  <a:txBody>
                    <a:bodyPr/>
                    <a:lstStyle/>
                    <a:p>
                      <a:pPr marL="171450" lvl="0" indent="-1714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53783617"/>
                  </a:ext>
                </a:extLst>
              </a:tr>
            </a:tbl>
          </a:graphicData>
        </a:graphic>
      </p:graphicFrame>
      <p:pic>
        <p:nvPicPr>
          <p:cNvPr id="5" name="Picture 4" descr="A logo with a tree in the middle&#10;&#10;Description automatically generated">
            <a:extLst>
              <a:ext uri="{FF2B5EF4-FFF2-40B4-BE49-F238E27FC236}">
                <a16:creationId xmlns:a16="http://schemas.microsoft.com/office/drawing/2014/main" id="{13B059D8-75DA-BCFF-6113-9DE38ADB9B33}"/>
              </a:ext>
            </a:extLst>
          </p:cNvPr>
          <p:cNvPicPr>
            <a:picLocks noChangeAspect="1"/>
          </p:cNvPicPr>
          <p:nvPr/>
        </p:nvPicPr>
        <p:blipFill>
          <a:blip r:embed="rId3"/>
          <a:stretch>
            <a:fillRect/>
          </a:stretch>
        </p:blipFill>
        <p:spPr>
          <a:xfrm>
            <a:off x="10911333" y="33397"/>
            <a:ext cx="1148346" cy="877717"/>
          </a:xfrm>
          <a:prstGeom prst="rect">
            <a:avLst/>
          </a:prstGeom>
        </p:spPr>
      </p:pic>
      <p:sp>
        <p:nvSpPr>
          <p:cNvPr id="7" name="TextBox 6">
            <a:extLst>
              <a:ext uri="{FF2B5EF4-FFF2-40B4-BE49-F238E27FC236}">
                <a16:creationId xmlns:a16="http://schemas.microsoft.com/office/drawing/2014/main" id="{3E7C6399-4496-3E51-253A-00A9AC992FF6}"/>
              </a:ext>
            </a:extLst>
          </p:cNvPr>
          <p:cNvSpPr txBox="1"/>
          <p:nvPr/>
        </p:nvSpPr>
        <p:spPr>
          <a:xfrm>
            <a:off x="10227923" y="6506268"/>
            <a:ext cx="1741118" cy="276999"/>
          </a:xfrm>
          <a:prstGeom prst="rect">
            <a:avLst/>
          </a:prstGeom>
          <a:noFill/>
        </p:spPr>
        <p:txBody>
          <a:bodyPr wrap="none" rtlCol="0">
            <a:spAutoFit/>
          </a:bodyPr>
          <a:lstStyle/>
          <a:p>
            <a:pPr algn="just"/>
            <a:r>
              <a:rPr lang="en-US" sz="1200" dirty="0">
                <a:latin typeface="Arial" panose="020B0604020202020204" pitchFamily="34" charset="0"/>
                <a:cs typeface="Arial" panose="020B0604020202020204" pitchFamily="34" charset="0"/>
              </a:rPr>
              <a:t>Last updated</a:t>
            </a:r>
            <a:r>
              <a:rPr lang="en-US" sz="1200" dirty="0"/>
              <a:t> MAY 2024</a:t>
            </a:r>
            <a:endParaRPr lang="en-GB" sz="1200" dirty="0"/>
          </a:p>
        </p:txBody>
      </p:sp>
    </p:spTree>
    <p:extLst>
      <p:ext uri="{BB962C8B-B14F-4D97-AF65-F5344CB8AC3E}">
        <p14:creationId xmlns:p14="http://schemas.microsoft.com/office/powerpoint/2010/main" val="509589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F4A0E0-6180-F18B-8C69-2D6D71338C76}"/>
              </a:ext>
            </a:extLst>
          </p:cNvPr>
          <p:cNvSpPr txBox="1"/>
          <p:nvPr/>
        </p:nvSpPr>
        <p:spPr>
          <a:xfrm>
            <a:off x="8959065" y="2455524"/>
            <a:ext cx="2537717" cy="369332"/>
          </a:xfrm>
          <a:prstGeom prst="rect">
            <a:avLst/>
          </a:prstGeom>
          <a:noFill/>
        </p:spPr>
        <p:txBody>
          <a:bodyPr wrap="square" rtlCol="0">
            <a:spAutoFit/>
          </a:bodyPr>
          <a:lstStyle/>
          <a:p>
            <a:r>
              <a:rPr lang="en-GB" dirty="0">
                <a:solidFill>
                  <a:schemeClr val="bg1"/>
                </a:solidFill>
              </a:rPr>
              <a:t>Add image here </a:t>
            </a:r>
          </a:p>
        </p:txBody>
      </p:sp>
      <p:sp>
        <p:nvSpPr>
          <p:cNvPr id="2" name="Title 8" descr="What this briefing is about">
            <a:extLst>
              <a:ext uri="{FF2B5EF4-FFF2-40B4-BE49-F238E27FC236}">
                <a16:creationId xmlns:a16="http://schemas.microsoft.com/office/drawing/2014/main" id="{E30D8A62-5C80-5704-C519-5FDCA09C45AA}"/>
              </a:ext>
            </a:extLst>
          </p:cNvPr>
          <p:cNvSpPr txBox="1">
            <a:spLocks/>
          </p:cNvSpPr>
          <p:nvPr/>
        </p:nvSpPr>
        <p:spPr>
          <a:xfrm>
            <a:off x="0" y="0"/>
            <a:ext cx="12226942" cy="954107"/>
          </a:xfrm>
          <a:prstGeom prst="rect">
            <a:avLst/>
          </a:prstGeom>
          <a:solidFill>
            <a:schemeClr val="accent6"/>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Bef>
                <a:spcPts val="0"/>
              </a:spcBef>
              <a:defRPr/>
            </a:pPr>
            <a:r>
              <a:rPr lang="en-GB" sz="2800" b="1" dirty="0">
                <a:solidFill>
                  <a:schemeClr val="bg1"/>
                </a:solidFill>
                <a:latin typeface="Tahoma" panose="020B0604030504040204" pitchFamily="34" charset="0"/>
                <a:ea typeface="Tahoma" panose="020B0604030504040204" pitchFamily="34" charset="0"/>
                <a:cs typeface="Tahoma" panose="020B0604030504040204" pitchFamily="34" charset="0"/>
              </a:rPr>
              <a:t>How Duston Parish Council currently supports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Integrated</a:t>
            </a:r>
            <a:r>
              <a:rPr lang="en-US" sz="2800" b="1" spc="3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p>
          <a:p>
            <a:pPr>
              <a:lnSpc>
                <a:spcPct val="100000"/>
              </a:lnSpc>
              <a:spcBef>
                <a:spcPts val="0"/>
              </a:spcBef>
              <a:defRPr/>
            </a:pP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Care</a:t>
            </a:r>
            <a:r>
              <a:rPr lang="en-US" sz="2800" b="1" spc="-6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Northamptonshire</a:t>
            </a:r>
            <a:r>
              <a:rPr lang="en-US" sz="2800" b="1" spc="-12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'Live</a:t>
            </a:r>
            <a:r>
              <a:rPr lang="en-US" sz="2800" b="1" spc="-2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your</a:t>
            </a:r>
            <a:r>
              <a:rPr lang="en-US" sz="2800" b="1" spc="3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best</a:t>
            </a:r>
            <a:r>
              <a:rPr lang="en-US" sz="2800" b="1" spc="-60"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a:solidFill>
                  <a:schemeClr val="bg1"/>
                </a:solidFill>
                <a:effectLst/>
                <a:latin typeface="Tahoma" panose="020B0604030504040204" pitchFamily="34" charset="0"/>
                <a:ea typeface="Tahoma" panose="020B0604030504040204" pitchFamily="34" charset="0"/>
                <a:cs typeface="Tahoma" panose="020B0604030504040204" pitchFamily="34" charset="0"/>
              </a:rPr>
              <a:t>life’</a:t>
            </a:r>
            <a:r>
              <a:rPr lang="en-US" sz="2800" b="1" spc="-35" dirty="0">
                <a:solidFill>
                  <a:schemeClr val="bg1"/>
                </a:solidFill>
                <a:effectLst/>
                <a:latin typeface="Tahoma" panose="020B0604030504040204" pitchFamily="34" charset="0"/>
                <a:ea typeface="Tahoma" panose="020B0604030504040204" pitchFamily="34" charset="0"/>
                <a:cs typeface="Tahoma" panose="020B0604030504040204" pitchFamily="34" charset="0"/>
              </a:rPr>
              <a:t> </a:t>
            </a:r>
            <a:r>
              <a:rPr lang="en-US" sz="2800" b="1" spc="-10" dirty="0">
                <a:solidFill>
                  <a:schemeClr val="bg1"/>
                </a:solidFill>
                <a:latin typeface="Tahoma" panose="020B0604030504040204" pitchFamily="34" charset="0"/>
                <a:ea typeface="Tahoma" panose="020B0604030504040204" pitchFamily="34" charset="0"/>
                <a:cs typeface="Tahoma" panose="020B0604030504040204" pitchFamily="34" charset="0"/>
              </a:rPr>
              <a:t>ambitions</a:t>
            </a:r>
            <a:r>
              <a:rPr lang="en-GB" sz="28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3" name="Table 9">
            <a:extLst>
              <a:ext uri="{FF2B5EF4-FFF2-40B4-BE49-F238E27FC236}">
                <a16:creationId xmlns:a16="http://schemas.microsoft.com/office/drawing/2014/main" id="{5E41D5B9-41B2-9C8F-D18C-1ED3928A8A50}"/>
              </a:ext>
            </a:extLst>
          </p:cNvPr>
          <p:cNvGraphicFramePr>
            <a:graphicFrameLocks noGrp="1"/>
          </p:cNvGraphicFramePr>
          <p:nvPr>
            <p:extLst>
              <p:ext uri="{D42A27DB-BD31-4B8C-83A1-F6EECF244321}">
                <p14:modId xmlns:p14="http://schemas.microsoft.com/office/powerpoint/2010/main" val="1782582766"/>
              </p:ext>
            </p:extLst>
          </p:nvPr>
        </p:nvGraphicFramePr>
        <p:xfrm>
          <a:off x="124178" y="1237785"/>
          <a:ext cx="11943644" cy="5440593"/>
        </p:xfrm>
        <a:graphic>
          <a:graphicData uri="http://schemas.openxmlformats.org/drawingml/2006/table">
            <a:tbl>
              <a:tblPr firstRow="1" bandRow="1">
                <a:tableStyleId>{72833802-FEF1-4C79-8D5D-14CF1EAF98D9}</a:tableStyleId>
              </a:tblPr>
              <a:tblGrid>
                <a:gridCol w="5971822">
                  <a:extLst>
                    <a:ext uri="{9D8B030D-6E8A-4147-A177-3AD203B41FA5}">
                      <a16:colId xmlns:a16="http://schemas.microsoft.com/office/drawing/2014/main" val="2921977799"/>
                    </a:ext>
                  </a:extLst>
                </a:gridCol>
                <a:gridCol w="5763542">
                  <a:extLst>
                    <a:ext uri="{9D8B030D-6E8A-4147-A177-3AD203B41FA5}">
                      <a16:colId xmlns:a16="http://schemas.microsoft.com/office/drawing/2014/main" val="1909903630"/>
                    </a:ext>
                  </a:extLst>
                </a:gridCol>
                <a:gridCol w="208280">
                  <a:extLst>
                    <a:ext uri="{9D8B030D-6E8A-4147-A177-3AD203B41FA5}">
                      <a16:colId xmlns:a16="http://schemas.microsoft.com/office/drawing/2014/main" val="2973274929"/>
                    </a:ext>
                  </a:extLst>
                </a:gridCol>
              </a:tblGrid>
              <a:tr h="447214">
                <a:tc>
                  <a:txBody>
                    <a:bodyPr/>
                    <a:lstStyle/>
                    <a:p>
                      <a:pPr algn="ctr"/>
                      <a:r>
                        <a:rPr lang="en-GB" dirty="0"/>
                        <a:t>Ambition and outcome </a:t>
                      </a:r>
                    </a:p>
                  </a:txBody>
                  <a:tcPr/>
                </a:tc>
                <a:tc>
                  <a:txBody>
                    <a:bodyPr/>
                    <a:lstStyle/>
                    <a:p>
                      <a:pPr algn="ctr"/>
                      <a:r>
                        <a:rPr lang="en-GB" dirty="0"/>
                        <a:t>How do we currently align / support</a:t>
                      </a:r>
                    </a:p>
                  </a:txBody>
                  <a:tcPr/>
                </a:tc>
                <a:tc>
                  <a:txBody>
                    <a:bodyPr/>
                    <a:lstStyle/>
                    <a:p>
                      <a:endParaRPr lang="en-GB" dirty="0"/>
                    </a:p>
                  </a:txBody>
                  <a:tcPr/>
                </a:tc>
                <a:extLst>
                  <a:ext uri="{0D108BD9-81ED-4DB2-BD59-A6C34878D82A}">
                    <a16:rowId xmlns:a16="http://schemas.microsoft.com/office/drawing/2014/main" val="634336276"/>
                  </a:ext>
                </a:extLst>
              </a:tr>
              <a:tr h="2070868">
                <a:tc>
                  <a:txBody>
                    <a:bodyPr/>
                    <a:lstStyle/>
                    <a:p>
                      <a:pPr marL="160655" marR="0" lvl="0" indent="0" algn="l" defTabSz="914400" rtl="0" eaLnBrk="1" fontAlgn="auto" latinLnBrk="0" hangingPunct="1">
                        <a:lnSpc>
                          <a:spcPct val="100000"/>
                        </a:lnSpc>
                        <a:spcBef>
                          <a:spcPts val="55"/>
                        </a:spcBef>
                        <a:spcAft>
                          <a:spcPts val="0"/>
                        </a:spcAft>
                        <a:buClrTx/>
                        <a:buSzTx/>
                        <a:buFontTx/>
                        <a:buNone/>
                        <a:tabLst/>
                        <a:defRPr/>
                      </a:pPr>
                      <a:endParaRPr lang="en-US" sz="1200" b="1" spc="-10" dirty="0">
                        <a:solidFill>
                          <a:srgbClr val="64824F"/>
                        </a:solidFill>
                        <a:effectLst/>
                        <a:latin typeface="Arial" panose="020B0604020202020204" pitchFamily="34" charset="0"/>
                        <a:ea typeface="Arial" panose="020B0604020202020204" pitchFamily="34" charset="0"/>
                      </a:endParaRPr>
                    </a:p>
                    <a:p>
                      <a:pPr marL="160655" marR="0" lvl="0" indent="0" algn="l" defTabSz="914400" rtl="0" eaLnBrk="1" fontAlgn="auto" latinLnBrk="0" hangingPunct="1">
                        <a:lnSpc>
                          <a:spcPct val="100000"/>
                        </a:lnSpc>
                        <a:spcBef>
                          <a:spcPts val="55"/>
                        </a:spcBef>
                        <a:spcAft>
                          <a:spcPts val="0"/>
                        </a:spcAft>
                        <a:buClrTx/>
                        <a:buSzTx/>
                        <a:buFontTx/>
                        <a:buNone/>
                        <a:tabLst/>
                        <a:defRPr/>
                      </a:pPr>
                      <a:r>
                        <a:rPr lang="en-US" sz="1200" b="1" spc="-10" dirty="0">
                          <a:solidFill>
                            <a:schemeClr val="accent6">
                              <a:lumMod val="50000"/>
                            </a:schemeClr>
                          </a:solidFill>
                          <a:effectLst/>
                          <a:latin typeface="Arial" panose="020B0604020202020204" pitchFamily="34" charset="0"/>
                          <a:ea typeface="Arial" panose="020B0604020202020204" pitchFamily="34" charset="0"/>
                        </a:rPr>
                        <a:t>3. OPPORTUN</a:t>
                      </a:r>
                      <a:r>
                        <a:rPr lang="en-US" sz="1200" b="1" spc="-20" dirty="0">
                          <a:solidFill>
                            <a:schemeClr val="accent6">
                              <a:lumMod val="50000"/>
                            </a:schemeClr>
                          </a:solidFill>
                          <a:effectLst/>
                          <a:latin typeface="Arial" panose="020B0604020202020204" pitchFamily="34" charset="0"/>
                          <a:ea typeface="Arial" panose="020B0604020202020204" pitchFamily="34" charset="0"/>
                        </a:rPr>
                        <a:t>IT</a:t>
                      </a:r>
                      <a:r>
                        <a:rPr lang="en-US" sz="1200" b="1" spc="-75" dirty="0">
                          <a:solidFill>
                            <a:schemeClr val="accent6">
                              <a:lumMod val="50000"/>
                            </a:schemeClr>
                          </a:solidFill>
                          <a:effectLst/>
                          <a:latin typeface="Arial" panose="020B0604020202020204" pitchFamily="34" charset="0"/>
                          <a:ea typeface="Arial" panose="020B0604020202020204" pitchFamily="34" charset="0"/>
                        </a:rPr>
                        <a:t> Y </a:t>
                      </a:r>
                      <a:r>
                        <a:rPr lang="en-US" sz="1200" b="1" spc="-20" dirty="0">
                          <a:solidFill>
                            <a:schemeClr val="accent6">
                              <a:lumMod val="50000"/>
                            </a:schemeClr>
                          </a:solidFill>
                          <a:effectLst/>
                          <a:latin typeface="Arial" panose="020B0604020202020204" pitchFamily="34" charset="0"/>
                          <a:ea typeface="Arial" panose="020B0604020202020204" pitchFamily="34" charset="0"/>
                        </a:rPr>
                        <a:t>TO</a:t>
                      </a:r>
                      <a:r>
                        <a:rPr lang="en-US" sz="1200" b="1" spc="-75" dirty="0">
                          <a:solidFill>
                            <a:schemeClr val="accent6">
                              <a:lumMod val="50000"/>
                            </a:schemeClr>
                          </a:solidFill>
                          <a:effectLst/>
                          <a:latin typeface="Arial" panose="020B0604020202020204" pitchFamily="34" charset="0"/>
                          <a:ea typeface="Arial" panose="020B0604020202020204" pitchFamily="34" charset="0"/>
                        </a:rPr>
                        <a:t> </a:t>
                      </a:r>
                      <a:r>
                        <a:rPr lang="en-US" sz="1200" b="1" spc="-20" dirty="0">
                          <a:solidFill>
                            <a:schemeClr val="accent6">
                              <a:lumMod val="50000"/>
                            </a:schemeClr>
                          </a:solidFill>
                          <a:effectLst/>
                          <a:latin typeface="Arial" panose="020B0604020202020204" pitchFamily="34" charset="0"/>
                          <a:ea typeface="Arial" panose="020B0604020202020204" pitchFamily="34" charset="0"/>
                        </a:rPr>
                        <a:t>BE FIT,</a:t>
                      </a:r>
                      <a:r>
                        <a:rPr lang="en-US" sz="1200" b="1" spc="-30" dirty="0">
                          <a:solidFill>
                            <a:schemeClr val="accent6">
                              <a:lumMod val="50000"/>
                            </a:schemeClr>
                          </a:solidFill>
                          <a:effectLst/>
                          <a:latin typeface="Arial" panose="020B0604020202020204" pitchFamily="34" charset="0"/>
                          <a:ea typeface="Arial" panose="020B0604020202020204" pitchFamily="34" charset="0"/>
                        </a:rPr>
                        <a:t> </a:t>
                      </a:r>
                      <a:r>
                        <a:rPr lang="en-US" sz="1200" b="1" spc="-20" dirty="0">
                          <a:solidFill>
                            <a:schemeClr val="accent6">
                              <a:lumMod val="50000"/>
                            </a:schemeClr>
                          </a:solidFill>
                          <a:effectLst/>
                          <a:latin typeface="Arial" panose="020B0604020202020204" pitchFamily="34" charset="0"/>
                          <a:ea typeface="Arial" panose="020B0604020202020204" pitchFamily="34" charset="0"/>
                        </a:rPr>
                        <a:t>WELL</a:t>
                      </a:r>
                      <a:r>
                        <a:rPr lang="en-US" sz="1200" b="1" spc="-70" dirty="0">
                          <a:solidFill>
                            <a:schemeClr val="accent6">
                              <a:lumMod val="50000"/>
                            </a:schemeClr>
                          </a:solidFill>
                          <a:effectLst/>
                          <a:latin typeface="Arial" panose="020B0604020202020204" pitchFamily="34" charset="0"/>
                          <a:ea typeface="Arial" panose="020B0604020202020204" pitchFamily="34" charset="0"/>
                        </a:rPr>
                        <a:t> </a:t>
                      </a:r>
                      <a:r>
                        <a:rPr lang="en-US" sz="1200" b="1" spc="-25" dirty="0">
                          <a:solidFill>
                            <a:schemeClr val="accent6">
                              <a:lumMod val="50000"/>
                            </a:schemeClr>
                          </a:solidFill>
                          <a:effectLst/>
                          <a:latin typeface="Arial" panose="020B0604020202020204" pitchFamily="34" charset="0"/>
                          <a:ea typeface="Arial" panose="020B0604020202020204" pitchFamily="34" charset="0"/>
                        </a:rPr>
                        <a:t>AND</a:t>
                      </a:r>
                      <a:r>
                        <a:rPr lang="en-GB" sz="1050" b="0" spc="-25" dirty="0">
                          <a:solidFill>
                            <a:schemeClr val="accent6">
                              <a:lumMod val="50000"/>
                            </a:schemeClr>
                          </a:solidFill>
                          <a:effectLst/>
                          <a:latin typeface="Arial" panose="020B0604020202020204" pitchFamily="34" charset="0"/>
                          <a:ea typeface="Arial" panose="020B0604020202020204" pitchFamily="34" charset="0"/>
                        </a:rPr>
                        <a:t> </a:t>
                      </a:r>
                      <a:r>
                        <a:rPr lang="en-US" sz="1200" b="1" dirty="0">
                          <a:solidFill>
                            <a:schemeClr val="accent6">
                              <a:lumMod val="50000"/>
                            </a:schemeClr>
                          </a:solidFill>
                          <a:effectLst/>
                          <a:latin typeface="Arial" panose="020B0604020202020204" pitchFamily="34" charset="0"/>
                          <a:ea typeface="Arial" panose="020B0604020202020204" pitchFamily="34" charset="0"/>
                        </a:rPr>
                        <a:t>INDEPENDENT</a:t>
                      </a:r>
                      <a:r>
                        <a:rPr lang="en-US" sz="1200" b="1" spc="-55" dirty="0">
                          <a:solidFill>
                            <a:schemeClr val="accent6">
                              <a:lumMod val="50000"/>
                            </a:schemeClr>
                          </a:solidFill>
                          <a:effectLst/>
                          <a:latin typeface="Arial" panose="020B0604020202020204" pitchFamily="34" charset="0"/>
                          <a:ea typeface="Arial" panose="020B0604020202020204" pitchFamily="34" charset="0"/>
                        </a:rPr>
                        <a:t> </a:t>
                      </a:r>
                      <a:r>
                        <a:rPr lang="en-US" sz="1200" dirty="0">
                          <a:solidFill>
                            <a:schemeClr val="accent6">
                              <a:lumMod val="50000"/>
                            </a:schemeClr>
                          </a:solidFill>
                          <a:effectLst/>
                          <a:latin typeface="Arial" panose="020B0604020202020204" pitchFamily="34" charset="0"/>
                          <a:ea typeface="Arial" panose="020B0604020202020204" pitchFamily="34" charset="0"/>
                        </a:rPr>
                        <a:t>-</a:t>
                      </a:r>
                      <a:r>
                        <a:rPr lang="en-US" sz="1200" spc="200"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Children and</a:t>
                      </a:r>
                      <a:r>
                        <a:rPr lang="en-US" sz="1200" b="0" spc="-45"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adults</a:t>
                      </a:r>
                      <a:r>
                        <a:rPr lang="en-US" sz="1200" b="0" spc="-45"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are healthy and active and enjoy good mental health. People experience less</a:t>
                      </a:r>
                      <a:r>
                        <a:rPr lang="en-US" sz="1200" b="0" spc="-10" dirty="0">
                          <a:solidFill>
                            <a:schemeClr val="accent6">
                              <a:lumMod val="50000"/>
                            </a:schemeClr>
                          </a:solidFill>
                          <a:effectLst/>
                          <a:latin typeface="Arial" panose="020B0604020202020204" pitchFamily="34" charset="0"/>
                          <a:ea typeface="Arial" panose="020B0604020202020204" pitchFamily="34" charset="0"/>
                        </a:rPr>
                        <a:t> </a:t>
                      </a:r>
                      <a:r>
                        <a:rPr lang="en-US" sz="1400" b="0" dirty="0">
                          <a:solidFill>
                            <a:schemeClr val="accent6">
                              <a:lumMod val="50000"/>
                            </a:schemeClr>
                          </a:solidFill>
                          <a:effectLst/>
                          <a:latin typeface="Arial" panose="020B0604020202020204" pitchFamily="34" charset="0"/>
                          <a:ea typeface="Arial" panose="020B0604020202020204" pitchFamily="34" charset="0"/>
                        </a:rPr>
                        <a:t>ill </a:t>
                      </a:r>
                      <a:r>
                        <a:rPr lang="en-US" sz="1200" b="0" dirty="0">
                          <a:solidFill>
                            <a:schemeClr val="accent6">
                              <a:lumMod val="50000"/>
                            </a:schemeClr>
                          </a:solidFill>
                          <a:effectLst/>
                          <a:latin typeface="Arial" panose="020B0604020202020204" pitchFamily="34" charset="0"/>
                          <a:ea typeface="Arial" panose="020B0604020202020204" pitchFamily="34" charset="0"/>
                        </a:rPr>
                        <a:t>health and disability</a:t>
                      </a:r>
                      <a:r>
                        <a:rPr lang="en-US" sz="1200" b="0" spc="-75"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attributed</a:t>
                      </a:r>
                      <a:r>
                        <a:rPr lang="en-US" sz="1200" b="0" spc="-80"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to</a:t>
                      </a:r>
                      <a:r>
                        <a:rPr lang="en-US" sz="1200" b="0" spc="-60"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lung</a:t>
                      </a:r>
                      <a:r>
                        <a:rPr lang="en-US" sz="1200" b="0" spc="-100"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and</a:t>
                      </a:r>
                      <a:r>
                        <a:rPr lang="en-US" sz="1200" b="0" spc="-100"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heart</a:t>
                      </a:r>
                      <a:r>
                        <a:rPr lang="en-US" sz="1200" b="0" spc="-70" dirty="0">
                          <a:solidFill>
                            <a:schemeClr val="accent6">
                              <a:lumMod val="50000"/>
                            </a:schemeClr>
                          </a:solidFill>
                          <a:effectLst/>
                          <a:latin typeface="Arial" panose="020B0604020202020204" pitchFamily="34" charset="0"/>
                          <a:ea typeface="Arial" panose="020B0604020202020204" pitchFamily="34" charset="0"/>
                        </a:rPr>
                        <a:t> </a:t>
                      </a:r>
                      <a:r>
                        <a:rPr lang="en-US" sz="1200" b="0" dirty="0">
                          <a:solidFill>
                            <a:schemeClr val="accent6">
                              <a:lumMod val="50000"/>
                            </a:schemeClr>
                          </a:solidFill>
                          <a:effectLst/>
                          <a:latin typeface="Arial" panose="020B0604020202020204" pitchFamily="34" charset="0"/>
                          <a:ea typeface="Arial" panose="020B0604020202020204" pitchFamily="34" charset="0"/>
                        </a:rPr>
                        <a:t>diseases.</a:t>
                      </a:r>
                      <a:endParaRPr lang="en-GB" sz="1200" b="0" dirty="0">
                        <a:solidFill>
                          <a:schemeClr val="accent6">
                            <a:lumMod val="50000"/>
                          </a:schemeClr>
                        </a:solidFill>
                        <a:latin typeface="Arial" panose="020B0604020202020204" pitchFamily="34" charset="0"/>
                        <a:cs typeface="Arial" panose="020B0604020202020204" pitchFamily="34" charset="0"/>
                      </a:endParaRPr>
                    </a:p>
                    <a:p>
                      <a:pPr marL="160655" indent="0" algn="l">
                        <a:spcBef>
                          <a:spcPts val="55"/>
                        </a:spcBef>
                        <a:spcAft>
                          <a:spcPts val="0"/>
                        </a:spcAft>
                        <a:buNone/>
                      </a:pPr>
                      <a:endParaRPr lang="en-US" sz="1200" b="1" spc="-10" dirty="0">
                        <a:solidFill>
                          <a:srgbClr val="5B7BB3"/>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Duston Sports Centre programme and Health Walks (Owned by DPC)</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Public play equipment for young people</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Outdoor exercise equipment installed at two parks</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Good upkeep of our local parks and open spaces</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Relevant equipment installed in parks for all ages including MUGAs</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The Grow Together Allotment</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The Grow Cook Eat Project</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Support of Food Bank &amp; Wellbeing Cafe</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lvl="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Monthly Wellbeing Talks</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Community Info &amp; Wellness Fair</a:t>
                      </a:r>
                    </a:p>
                    <a:p>
                      <a:pPr marL="285750" indent="-2857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Signposting to external services &amp; organisations</a:t>
                      </a:r>
                      <a:endParaRPr lang="en-GB" sz="1000" dirty="0">
                        <a:latin typeface="Arial" panose="020B0604020202020204" pitchFamily="34" charset="0"/>
                        <a:cs typeface="Arial" panose="020B0604020202020204" pitchFamily="34" charset="0"/>
                      </a:endParaRPr>
                    </a:p>
                  </a:txBody>
                  <a:tcPr/>
                </a:tc>
                <a:tc>
                  <a:txBody>
                    <a:bodyPr/>
                    <a:lstStyle/>
                    <a:p>
                      <a:pPr marL="171450" indent="-1714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284629526"/>
                  </a:ext>
                </a:extLst>
              </a:tr>
              <a:tr h="1076852">
                <a:tc>
                  <a:txBody>
                    <a:bodyPr/>
                    <a:lstStyle/>
                    <a:p>
                      <a:pPr marL="160655" indent="0" algn="l">
                        <a:spcBef>
                          <a:spcPts val="55"/>
                        </a:spcBef>
                        <a:spcAft>
                          <a:spcPts val="0"/>
                        </a:spcAft>
                        <a:buNone/>
                      </a:pPr>
                      <a:endParaRPr lang="en-US" sz="1200" b="1" spc="-10" dirty="0">
                        <a:solidFill>
                          <a:srgbClr val="9CC86E"/>
                        </a:solidFill>
                        <a:effectLst/>
                        <a:latin typeface="Arial" panose="020B0604020202020204" pitchFamily="34" charset="0"/>
                        <a:ea typeface="Arial" panose="020B0604020202020204" pitchFamily="34" charset="0"/>
                        <a:cs typeface="Arial" panose="020B0604020202020204" pitchFamily="34" charset="0"/>
                      </a:endParaRPr>
                    </a:p>
                    <a:p>
                      <a:pPr marL="160655" indent="0" algn="l">
                        <a:spcBef>
                          <a:spcPts val="55"/>
                        </a:spcBef>
                        <a:spcAft>
                          <a:spcPts val="0"/>
                        </a:spcAft>
                        <a:buNone/>
                      </a:pPr>
                      <a:r>
                        <a:rPr lang="en-US" sz="1200" b="1" spc="-10" dirty="0">
                          <a:solidFill>
                            <a:schemeClr val="accent6"/>
                          </a:solidFill>
                          <a:effectLst/>
                          <a:latin typeface="Arial" panose="020B0604020202020204" pitchFamily="34" charset="0"/>
                          <a:ea typeface="Arial" panose="020B0604020202020204" pitchFamily="34" charset="0"/>
                          <a:cs typeface="Arial" panose="020B0604020202020204" pitchFamily="34" charset="0"/>
                        </a:rPr>
                        <a:t>4. EMPLOYMENT THAT KEEPS THEM AND THEIR FAMILIES OUT OF POVERTY -  </a:t>
                      </a:r>
                      <a:r>
                        <a:rPr lang="en-US" sz="1200" b="0" spc="-10" dirty="0">
                          <a:solidFill>
                            <a:schemeClr val="accent6"/>
                          </a:solidFill>
                          <a:effectLst/>
                          <a:latin typeface="Arial" panose="020B0604020202020204" pitchFamily="34" charset="0"/>
                          <a:ea typeface="Arial" panose="020B0604020202020204" pitchFamily="34" charset="0"/>
                          <a:cs typeface="Arial" panose="020B0604020202020204" pitchFamily="34" charset="0"/>
                        </a:rPr>
                        <a:t>more adults are employed and earn a ‘living wage’. Adults and families take up benefits that they are entitled to.  </a:t>
                      </a:r>
                      <a:endParaRPr lang="en-US" sz="1200" b="1" spc="-10" dirty="0">
                        <a:solidFill>
                          <a:schemeClr val="accent6"/>
                        </a:solidFill>
                        <a:effectLst/>
                        <a:latin typeface="Arial" panose="020B0604020202020204" pitchFamily="34" charset="0"/>
                        <a:ea typeface="Arial" panose="020B0604020202020204" pitchFamily="34" charset="0"/>
                        <a:cs typeface="Arial" panose="020B0604020202020204" pitchFamily="34" charset="0"/>
                      </a:endParaRPr>
                    </a:p>
                  </a:txBody>
                  <a:tcPr marL="0" marR="0" marT="0" marB="0"/>
                </a:tc>
                <a:tc>
                  <a:txBody>
                    <a:bodyPr/>
                    <a:lstStyle/>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Lease of 8 office units/areas to commercial tenants</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DPC employs 10 staff</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Promotes WNC, SIP and Housing Association sessions</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Supports Food Bank with donation collection points</a:t>
                      </a:r>
                    </a:p>
                    <a:p>
                      <a:pPr marL="285750" indent="-2857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txBody>
                  <a:tcPr/>
                </a:tc>
                <a:tc>
                  <a:txBody>
                    <a:bodyPr/>
                    <a:lstStyle/>
                    <a:p>
                      <a:pPr marL="171450" lvl="0" indent="-171450">
                        <a:buFont typeface="Arial" panose="020B0604020202020204" pitchFamily="34" charset="0"/>
                        <a:buChar char="•"/>
                      </a:pP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1858236098"/>
                  </a:ext>
                </a:extLst>
              </a:tr>
              <a:tr h="1813407">
                <a:tc>
                  <a:txBody>
                    <a:bodyPr/>
                    <a:lstStyle/>
                    <a:p>
                      <a:pPr algn="l">
                        <a:spcBef>
                          <a:spcPts val="405"/>
                        </a:spcBef>
                      </a:pPr>
                      <a:r>
                        <a:rPr lang="en-US" sz="1200" b="1" dirty="0">
                          <a:solidFill>
                            <a:schemeClr val="accent4"/>
                          </a:solidFill>
                          <a:effectLst/>
                          <a:latin typeface="Arial" panose="020B0604020202020204" pitchFamily="34" charset="0"/>
                          <a:ea typeface="Arial" panose="020B0604020202020204" pitchFamily="34" charset="0"/>
                        </a:rPr>
                        <a:t>5.  HOUSING THAT IS AFFORDABLE, SAFE AND SUSTAINABLE IN PLACES WHICH ARE GREEN AND CLEAN </a:t>
                      </a:r>
                      <a:r>
                        <a:rPr lang="en-US" sz="1200" b="0" dirty="0">
                          <a:solidFill>
                            <a:schemeClr val="accent4"/>
                          </a:solidFill>
                          <a:effectLst/>
                          <a:latin typeface="Arial" panose="020B0604020202020204" pitchFamily="34" charset="0"/>
                          <a:ea typeface="Arial" panose="020B0604020202020204" pitchFamily="34" charset="0"/>
                        </a:rPr>
                        <a:t>- t</a:t>
                      </a:r>
                      <a:r>
                        <a:rPr lang="en-US" sz="1200" b="0" spc="-20" dirty="0">
                          <a:solidFill>
                            <a:schemeClr val="accent4"/>
                          </a:solidFill>
                          <a:effectLst/>
                          <a:latin typeface="Arial" panose="020B0604020202020204" pitchFamily="34" charset="0"/>
                          <a:ea typeface="Arial" panose="020B0604020202020204" pitchFamily="34" charset="0"/>
                        </a:rPr>
                        <a:t>he</a:t>
                      </a:r>
                      <a:r>
                        <a:rPr lang="en-US" sz="1200" b="0" spc="-80" dirty="0">
                          <a:solidFill>
                            <a:schemeClr val="accent4"/>
                          </a:solidFill>
                          <a:effectLst/>
                          <a:latin typeface="Arial" panose="020B0604020202020204" pitchFamily="34" charset="0"/>
                          <a:ea typeface="Arial" panose="020B0604020202020204" pitchFamily="34" charset="0"/>
                        </a:rPr>
                        <a:t> </a:t>
                      </a:r>
                      <a:r>
                        <a:rPr lang="en-US" sz="1200" b="0" spc="-20" dirty="0">
                          <a:solidFill>
                            <a:schemeClr val="accent4"/>
                          </a:solidFill>
                          <a:effectLst/>
                          <a:latin typeface="Arial" panose="020B0604020202020204" pitchFamily="34" charset="0"/>
                          <a:ea typeface="Arial" panose="020B0604020202020204" pitchFamily="34" charset="0"/>
                        </a:rPr>
                        <a:t>local</a:t>
                      </a:r>
                      <a:r>
                        <a:rPr lang="en-US" sz="1200" b="0" spc="-80" dirty="0">
                          <a:solidFill>
                            <a:schemeClr val="accent4"/>
                          </a:solidFill>
                          <a:effectLst/>
                          <a:latin typeface="Arial" panose="020B0604020202020204" pitchFamily="34" charset="0"/>
                          <a:ea typeface="Arial" panose="020B0604020202020204" pitchFamily="34" charset="0"/>
                        </a:rPr>
                        <a:t> </a:t>
                      </a:r>
                      <a:r>
                        <a:rPr lang="en-US" sz="1200" b="0" spc="-20" dirty="0">
                          <a:solidFill>
                            <a:schemeClr val="accent4"/>
                          </a:solidFill>
                          <a:effectLst/>
                          <a:latin typeface="Arial" panose="020B0604020202020204" pitchFamily="34" charset="0"/>
                          <a:ea typeface="Arial" panose="020B0604020202020204" pitchFamily="34" charset="0"/>
                        </a:rPr>
                        <a:t>environment</a:t>
                      </a:r>
                      <a:r>
                        <a:rPr lang="en-US" sz="1200" b="0" spc="-35" dirty="0">
                          <a:solidFill>
                            <a:schemeClr val="accent4"/>
                          </a:solidFill>
                          <a:effectLst/>
                          <a:latin typeface="Arial" panose="020B0604020202020204" pitchFamily="34" charset="0"/>
                          <a:ea typeface="Arial" panose="020B0604020202020204" pitchFamily="34" charset="0"/>
                        </a:rPr>
                        <a:t> </a:t>
                      </a:r>
                      <a:r>
                        <a:rPr lang="en-US" sz="1200" b="0" spc="-20" dirty="0">
                          <a:solidFill>
                            <a:schemeClr val="accent4"/>
                          </a:solidFill>
                          <a:effectLst/>
                          <a:latin typeface="Arial" panose="020B0604020202020204" pitchFamily="34" charset="0"/>
                          <a:ea typeface="Arial" panose="020B0604020202020204" pitchFamily="34" charset="0"/>
                        </a:rPr>
                        <a:t>is</a:t>
                      </a:r>
                      <a:r>
                        <a:rPr lang="en-US" sz="1200" b="0" spc="-85" dirty="0">
                          <a:solidFill>
                            <a:schemeClr val="accent4"/>
                          </a:solidFill>
                          <a:effectLst/>
                          <a:latin typeface="Arial" panose="020B0604020202020204" pitchFamily="34" charset="0"/>
                          <a:ea typeface="Arial" panose="020B0604020202020204" pitchFamily="34" charset="0"/>
                        </a:rPr>
                        <a:t> </a:t>
                      </a:r>
                      <a:r>
                        <a:rPr lang="en-US" sz="1200" b="0" spc="-20" dirty="0">
                          <a:solidFill>
                            <a:schemeClr val="accent4"/>
                          </a:solidFill>
                          <a:effectLst/>
                          <a:latin typeface="Arial" panose="020B0604020202020204" pitchFamily="34" charset="0"/>
                          <a:ea typeface="Arial" panose="020B0604020202020204" pitchFamily="34" charset="0"/>
                        </a:rPr>
                        <a:t>clean </a:t>
                      </a:r>
                      <a:r>
                        <a:rPr lang="en-US" sz="1200" b="0" dirty="0">
                          <a:solidFill>
                            <a:schemeClr val="accent4"/>
                          </a:solidFill>
                          <a:effectLst/>
                          <a:latin typeface="Arial" panose="020B0604020202020204" pitchFamily="34" charset="0"/>
                          <a:ea typeface="Arial" panose="020B0604020202020204" pitchFamily="34" charset="0"/>
                        </a:rPr>
                        <a:t>and green with lower carbon emissions. </a:t>
                      </a:r>
                      <a:endParaRPr lang="en-GB" sz="1200" b="0" dirty="0">
                        <a:solidFill>
                          <a:schemeClr val="accent4"/>
                        </a:solidFill>
                        <a:latin typeface="Arial" panose="020B0604020202020204" pitchFamily="34" charset="0"/>
                        <a:cs typeface="Arial" panose="020B0604020202020204" pitchFamily="34" charset="0"/>
                      </a:endParaRPr>
                    </a:p>
                  </a:txBody>
                  <a:tcPr/>
                </a:tc>
                <a:tc>
                  <a:txBody>
                    <a:bodyPr/>
                    <a:lstStyle/>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Maintenance of open green spaces and parks</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DPC planning committee observations</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DPC Environment Committee plans</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DPC is taking on public open spaces &amp; the management of.</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DPC Neighbourhood Plan to 2029</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Bins, anti-dog fouling signs installed regularly</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Tree and Bulb planting initiatives</a:t>
                      </a:r>
                    </a:p>
                    <a:p>
                      <a:pPr marL="171450" lvl="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Purchase of no parking signs for schools</a:t>
                      </a:r>
                    </a:p>
                  </a:txBody>
                  <a:tcPr/>
                </a:tc>
                <a:tc>
                  <a:txBody>
                    <a:bodyPr/>
                    <a:lstStyle/>
                    <a:p>
                      <a:pPr marL="171450" lvl="0" indent="-171450">
                        <a:buFont typeface="Arial" panose="020B0604020202020204" pitchFamily="34" charset="0"/>
                        <a:buChar char="•"/>
                      </a:pP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3089210533"/>
                  </a:ext>
                </a:extLst>
              </a:tr>
            </a:tbl>
          </a:graphicData>
        </a:graphic>
      </p:graphicFrame>
      <p:pic>
        <p:nvPicPr>
          <p:cNvPr id="5" name="Picture 4" descr="A logo with a tree in the middle&#10;&#10;Description automatically generated">
            <a:extLst>
              <a:ext uri="{FF2B5EF4-FFF2-40B4-BE49-F238E27FC236}">
                <a16:creationId xmlns:a16="http://schemas.microsoft.com/office/drawing/2014/main" id="{B4D3E556-41F2-D1D9-3EB6-B0E517C06F80}"/>
              </a:ext>
            </a:extLst>
          </p:cNvPr>
          <p:cNvPicPr>
            <a:picLocks noChangeAspect="1"/>
          </p:cNvPicPr>
          <p:nvPr/>
        </p:nvPicPr>
        <p:blipFill>
          <a:blip r:embed="rId3"/>
          <a:stretch>
            <a:fillRect/>
          </a:stretch>
        </p:blipFill>
        <p:spPr>
          <a:xfrm>
            <a:off x="10946485" y="38194"/>
            <a:ext cx="1148346" cy="877717"/>
          </a:xfrm>
          <a:prstGeom prst="rect">
            <a:avLst/>
          </a:prstGeom>
        </p:spPr>
      </p:pic>
      <p:sp>
        <p:nvSpPr>
          <p:cNvPr id="7" name="TextBox 6">
            <a:extLst>
              <a:ext uri="{FF2B5EF4-FFF2-40B4-BE49-F238E27FC236}">
                <a16:creationId xmlns:a16="http://schemas.microsoft.com/office/drawing/2014/main" id="{AFCD2190-DF30-8761-DA0D-BDDAB7DC3E46}"/>
              </a:ext>
            </a:extLst>
          </p:cNvPr>
          <p:cNvSpPr txBox="1"/>
          <p:nvPr/>
        </p:nvSpPr>
        <p:spPr>
          <a:xfrm>
            <a:off x="10227923" y="6375372"/>
            <a:ext cx="1741118" cy="276999"/>
          </a:xfrm>
          <a:prstGeom prst="rect">
            <a:avLst/>
          </a:prstGeom>
          <a:noFill/>
        </p:spPr>
        <p:txBody>
          <a:bodyPr wrap="none" rtlCol="0">
            <a:spAutoFit/>
          </a:bodyPr>
          <a:lstStyle/>
          <a:p>
            <a:pPr algn="just"/>
            <a:r>
              <a:rPr lang="en-US" sz="1200" dirty="0">
                <a:latin typeface="Arial" panose="020B0604020202020204" pitchFamily="34" charset="0"/>
                <a:cs typeface="Arial" panose="020B0604020202020204" pitchFamily="34" charset="0"/>
              </a:rPr>
              <a:t>Last updated</a:t>
            </a:r>
            <a:r>
              <a:rPr lang="en-US" sz="1200" dirty="0"/>
              <a:t> MAY 2024</a:t>
            </a:r>
            <a:endParaRPr lang="en-GB" sz="1200" dirty="0"/>
          </a:p>
        </p:txBody>
      </p:sp>
    </p:spTree>
    <p:extLst>
      <p:ext uri="{BB962C8B-B14F-4D97-AF65-F5344CB8AC3E}">
        <p14:creationId xmlns:p14="http://schemas.microsoft.com/office/powerpoint/2010/main" val="1753193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3ed87f8-ff8f-45aa-9685-9ce08c50e50b">
      <UserInfo>
        <DisplayName>Stephanie Hopton</DisplayName>
        <AccountId>998</AccountId>
        <AccountType/>
      </UserInfo>
      <UserInfo>
        <DisplayName>Debbie Thunder</DisplayName>
        <AccountId>1961</AccountId>
        <AccountType/>
      </UserInfo>
    </SharedWithUsers>
    <TaxCatchAll xmlns="93ed87f8-ff8f-45aa-9685-9ce08c50e50b" xsi:nil="true"/>
    <lcf76f155ced4ddcb4097134ff3c332f xmlns="18d6f591-a94c-40a6-9a77-321fed768f7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7471B3B6F8BCC44A6B29A18933A10B5" ma:contentTypeVersion="16" ma:contentTypeDescription="Create a new document." ma:contentTypeScope="" ma:versionID="62c07b11166778fc9709003f1d2bae70">
  <xsd:schema xmlns:xsd="http://www.w3.org/2001/XMLSchema" xmlns:xs="http://www.w3.org/2001/XMLSchema" xmlns:p="http://schemas.microsoft.com/office/2006/metadata/properties" xmlns:ns2="18d6f591-a94c-40a6-9a77-321fed768f7b" xmlns:ns3="93ed87f8-ff8f-45aa-9685-9ce08c50e50b" targetNamespace="http://schemas.microsoft.com/office/2006/metadata/properties" ma:root="true" ma:fieldsID="5c4450aeeb5c96ef294880b53058a540" ns2:_="" ns3:_="">
    <xsd:import namespace="18d6f591-a94c-40a6-9a77-321fed768f7b"/>
    <xsd:import namespace="93ed87f8-ff8f-45aa-9685-9ce08c50e50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d6f591-a94c-40a6-9a77-321fed768f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889f0a35-525e-477e-9923-e3b749442c0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3ed87f8-ff8f-45aa-9685-9ce08c50e50b"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de611176-92a9-4366-9df9-627c9edfa0ec}" ma:internalName="TaxCatchAll" ma:showField="CatchAllData" ma:web="93ed87f8-ff8f-45aa-9685-9ce08c50e50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0E3600-D3F7-4234-83D9-CD5EB9A0CAFF}">
  <ds:schemaRefs>
    <ds:schemaRef ds:uri="http://purl.org/dc/dcmitype/"/>
    <ds:schemaRef ds:uri="93ed87f8-ff8f-45aa-9685-9ce08c50e50b"/>
    <ds:schemaRef ds:uri="http://schemas.microsoft.com/office/2006/documentManagement/types"/>
    <ds:schemaRef ds:uri="http://purl.org/dc/elements/1.1/"/>
    <ds:schemaRef ds:uri="http://purl.org/dc/terms/"/>
    <ds:schemaRef ds:uri="http://schemas.microsoft.com/office/infopath/2007/PartnerControls"/>
    <ds:schemaRef ds:uri="http://www.w3.org/XML/1998/namespace"/>
    <ds:schemaRef ds:uri="http://schemas.openxmlformats.org/package/2006/metadata/core-properties"/>
    <ds:schemaRef ds:uri="18d6f591-a94c-40a6-9a77-321fed768f7b"/>
    <ds:schemaRef ds:uri="http://schemas.microsoft.com/office/2006/metadata/properties"/>
  </ds:schemaRefs>
</ds:datastoreItem>
</file>

<file path=customXml/itemProps2.xml><?xml version="1.0" encoding="utf-8"?>
<ds:datastoreItem xmlns:ds="http://schemas.openxmlformats.org/officeDocument/2006/customXml" ds:itemID="{C39B2F52-0E42-4384-9B7A-30F8AAC253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d6f591-a94c-40a6-9a77-321fed768f7b"/>
    <ds:schemaRef ds:uri="93ed87f8-ff8f-45aa-9685-9ce08c50e5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68B84DD-43A9-4614-BBB3-E3FD01F20E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1669</Words>
  <Application>Microsoft Office PowerPoint</Application>
  <PresentationFormat>Widescreen</PresentationFormat>
  <Paragraphs>196</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Tahoma</vt:lpstr>
      <vt:lpstr>Office Theme</vt:lpstr>
      <vt:lpstr> </vt:lpstr>
      <vt:lpstr> </vt:lpstr>
      <vt:lpstr>  Why ?                    What ?                     How ?</vt:lpstr>
      <vt:lpstr>Our Mission</vt:lpstr>
      <vt:lpstr>Our Strategy</vt:lpstr>
      <vt:lpstr>Our Three Priorities </vt:lpstr>
      <vt:lpstr>ICN ‘Live Your Best Life’ ambitions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Mateusz Kantowski</dc:creator>
  <cp:lastModifiedBy>Alison Grantham</cp:lastModifiedBy>
  <cp:revision>479</cp:revision>
  <cp:lastPrinted>2024-06-05T10:47:56Z</cp:lastPrinted>
  <dcterms:created xsi:type="dcterms:W3CDTF">2021-02-11T16:35:13Z</dcterms:created>
  <dcterms:modified xsi:type="dcterms:W3CDTF">2024-06-13T15:15:06Z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6ec094-42b0-4a3f-84e1-779791d08481_Enabled">
    <vt:lpwstr>true</vt:lpwstr>
  </property>
  <property fmtid="{D5CDD505-2E9C-101B-9397-08002B2CF9AE}" pid="3" name="MSIP_Label_de6ec094-42b0-4a3f-84e1-779791d08481_SetDate">
    <vt:lpwstr>2021-02-11T16:35:36Z</vt:lpwstr>
  </property>
  <property fmtid="{D5CDD505-2E9C-101B-9397-08002B2CF9AE}" pid="4" name="MSIP_Label_de6ec094-42b0-4a3f-84e1-779791d08481_Method">
    <vt:lpwstr>Standard</vt:lpwstr>
  </property>
  <property fmtid="{D5CDD505-2E9C-101B-9397-08002B2CF9AE}" pid="5" name="MSIP_Label_de6ec094-42b0-4a3f-84e1-779791d08481_Name">
    <vt:lpwstr>OFFICAL - Public</vt:lpwstr>
  </property>
  <property fmtid="{D5CDD505-2E9C-101B-9397-08002B2CF9AE}" pid="6" name="MSIP_Label_de6ec094-42b0-4a3f-84e1-779791d08481_SiteId">
    <vt:lpwstr>e29c0ef9-9a07-4b02-b98b-7b2d8a78d737</vt:lpwstr>
  </property>
  <property fmtid="{D5CDD505-2E9C-101B-9397-08002B2CF9AE}" pid="7" name="MSIP_Label_de6ec094-42b0-4a3f-84e1-779791d08481_ActionId">
    <vt:lpwstr>5210e4a7-63ee-49d2-9e52-00f794dde88d</vt:lpwstr>
  </property>
  <property fmtid="{D5CDD505-2E9C-101B-9397-08002B2CF9AE}" pid="8" name="MSIP_Label_de6ec094-42b0-4a3f-84e1-779791d08481_ContentBits">
    <vt:lpwstr>0</vt:lpwstr>
  </property>
  <property fmtid="{D5CDD505-2E9C-101B-9397-08002B2CF9AE}" pid="9" name="ContentTypeId">
    <vt:lpwstr>0x01010047471B3B6F8BCC44A6B29A18933A10B5</vt:lpwstr>
  </property>
  <property fmtid="{D5CDD505-2E9C-101B-9397-08002B2CF9AE}" pid="10" name="MSIP_Label_cc5cf3e9-e8fc-4e4f-869e-f25a19fdd432_Enabled">
    <vt:lpwstr>true</vt:lpwstr>
  </property>
  <property fmtid="{D5CDD505-2E9C-101B-9397-08002B2CF9AE}" pid="11" name="MSIP_Label_cc5cf3e9-e8fc-4e4f-869e-f25a19fdd432_SetDate">
    <vt:lpwstr>2021-05-25T12:21:24Z</vt:lpwstr>
  </property>
  <property fmtid="{D5CDD505-2E9C-101B-9397-08002B2CF9AE}" pid="12" name="MSIP_Label_cc5cf3e9-e8fc-4e4f-869e-f25a19fdd432_Method">
    <vt:lpwstr>Standard</vt:lpwstr>
  </property>
  <property fmtid="{D5CDD505-2E9C-101B-9397-08002B2CF9AE}" pid="13" name="MSIP_Label_cc5cf3e9-e8fc-4e4f-869e-f25a19fdd432_Name">
    <vt:lpwstr>Official - Public</vt:lpwstr>
  </property>
  <property fmtid="{D5CDD505-2E9C-101B-9397-08002B2CF9AE}" pid="14" name="MSIP_Label_cc5cf3e9-e8fc-4e4f-869e-f25a19fdd432_SiteId">
    <vt:lpwstr>d96ab1f6-e660-4d50-9ecf-5a0af2121797</vt:lpwstr>
  </property>
  <property fmtid="{D5CDD505-2E9C-101B-9397-08002B2CF9AE}" pid="15" name="MSIP_Label_cc5cf3e9-e8fc-4e4f-869e-f25a19fdd432_ActionId">
    <vt:lpwstr>3c448d46-5128-430a-8c80-cc94bc4c1716</vt:lpwstr>
  </property>
  <property fmtid="{D5CDD505-2E9C-101B-9397-08002B2CF9AE}" pid="16" name="MSIP_Label_cc5cf3e9-e8fc-4e4f-869e-f25a19fdd432_ContentBits">
    <vt:lpwstr>0</vt:lpwstr>
  </property>
  <property fmtid="{D5CDD505-2E9C-101B-9397-08002B2CF9AE}" pid="17" name="MediaServiceImageTags">
    <vt:lpwstr/>
  </property>
</Properties>
</file>